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5"/>
  </p:notesMasterIdLst>
  <p:handoutMasterIdLst>
    <p:handoutMasterId r:id="rId126"/>
  </p:handoutMasterIdLst>
  <p:sldIdLst>
    <p:sldId id="256" r:id="rId5"/>
    <p:sldId id="273" r:id="rId6"/>
    <p:sldId id="263" r:id="rId7"/>
    <p:sldId id="279" r:id="rId8"/>
    <p:sldId id="284" r:id="rId9"/>
    <p:sldId id="280" r:id="rId10"/>
    <p:sldId id="285" r:id="rId11"/>
    <p:sldId id="286" r:id="rId12"/>
    <p:sldId id="288" r:id="rId13"/>
    <p:sldId id="289" r:id="rId14"/>
    <p:sldId id="290" r:id="rId15"/>
    <p:sldId id="291" r:id="rId16"/>
    <p:sldId id="292" r:id="rId17"/>
    <p:sldId id="293" r:id="rId18"/>
    <p:sldId id="296" r:id="rId19"/>
    <p:sldId id="297" r:id="rId20"/>
    <p:sldId id="301" r:id="rId21"/>
    <p:sldId id="298" r:id="rId22"/>
    <p:sldId id="302" r:id="rId23"/>
    <p:sldId id="299" r:id="rId24"/>
    <p:sldId id="303" r:id="rId25"/>
    <p:sldId id="307" r:id="rId26"/>
    <p:sldId id="308" r:id="rId27"/>
    <p:sldId id="300" r:id="rId28"/>
    <p:sldId id="304" r:id="rId29"/>
    <p:sldId id="309" r:id="rId30"/>
    <p:sldId id="310" r:id="rId31"/>
    <p:sldId id="311" r:id="rId32"/>
    <p:sldId id="312" r:id="rId33"/>
    <p:sldId id="313" r:id="rId34"/>
    <p:sldId id="305" r:id="rId35"/>
    <p:sldId id="314" r:id="rId36"/>
    <p:sldId id="315" r:id="rId37"/>
    <p:sldId id="316" r:id="rId38"/>
    <p:sldId id="306" r:id="rId39"/>
    <p:sldId id="295" r:id="rId40"/>
    <p:sldId id="323" r:id="rId41"/>
    <p:sldId id="317" r:id="rId42"/>
    <p:sldId id="318" r:id="rId43"/>
    <p:sldId id="324" r:id="rId44"/>
    <p:sldId id="319" r:id="rId45"/>
    <p:sldId id="320" r:id="rId46"/>
    <p:sldId id="321" r:id="rId47"/>
    <p:sldId id="330" r:id="rId48"/>
    <p:sldId id="326" r:id="rId49"/>
    <p:sldId id="331" r:id="rId50"/>
    <p:sldId id="327" r:id="rId51"/>
    <p:sldId id="332" r:id="rId52"/>
    <p:sldId id="328" r:id="rId53"/>
    <p:sldId id="329" r:id="rId54"/>
    <p:sldId id="333" r:id="rId55"/>
    <p:sldId id="334" r:id="rId56"/>
    <p:sldId id="335" r:id="rId57"/>
    <p:sldId id="336" r:id="rId58"/>
    <p:sldId id="337" r:id="rId59"/>
    <p:sldId id="339" r:id="rId60"/>
    <p:sldId id="344" r:id="rId61"/>
    <p:sldId id="345" r:id="rId62"/>
    <p:sldId id="346" r:id="rId63"/>
    <p:sldId id="338" r:id="rId64"/>
    <p:sldId id="340" r:id="rId65"/>
    <p:sldId id="341" r:id="rId66"/>
    <p:sldId id="347" r:id="rId67"/>
    <p:sldId id="342" r:id="rId68"/>
    <p:sldId id="348" r:id="rId69"/>
    <p:sldId id="349" r:id="rId70"/>
    <p:sldId id="343" r:id="rId71"/>
    <p:sldId id="355" r:id="rId72"/>
    <p:sldId id="356" r:id="rId73"/>
    <p:sldId id="357" r:id="rId74"/>
    <p:sldId id="358" r:id="rId75"/>
    <p:sldId id="381" r:id="rId76"/>
    <p:sldId id="382" r:id="rId77"/>
    <p:sldId id="383" r:id="rId78"/>
    <p:sldId id="359" r:id="rId79"/>
    <p:sldId id="360" r:id="rId80"/>
    <p:sldId id="384" r:id="rId81"/>
    <p:sldId id="385" r:id="rId82"/>
    <p:sldId id="361" r:id="rId83"/>
    <p:sldId id="362" r:id="rId84"/>
    <p:sldId id="363" r:id="rId85"/>
    <p:sldId id="364" r:id="rId86"/>
    <p:sldId id="365" r:id="rId87"/>
    <p:sldId id="366" r:id="rId88"/>
    <p:sldId id="367" r:id="rId89"/>
    <p:sldId id="386" r:id="rId90"/>
    <p:sldId id="387" r:id="rId91"/>
    <p:sldId id="368" r:id="rId92"/>
    <p:sldId id="369" r:id="rId93"/>
    <p:sldId id="388" r:id="rId94"/>
    <p:sldId id="389" r:id="rId95"/>
    <p:sldId id="370" r:id="rId96"/>
    <p:sldId id="371" r:id="rId97"/>
    <p:sldId id="372" r:id="rId98"/>
    <p:sldId id="373" r:id="rId99"/>
    <p:sldId id="390" r:id="rId100"/>
    <p:sldId id="391" r:id="rId101"/>
    <p:sldId id="374" r:id="rId102"/>
    <p:sldId id="375" r:id="rId103"/>
    <p:sldId id="392" r:id="rId104"/>
    <p:sldId id="393" r:id="rId105"/>
    <p:sldId id="376" r:id="rId106"/>
    <p:sldId id="377" r:id="rId107"/>
    <p:sldId id="394" r:id="rId108"/>
    <p:sldId id="395" r:id="rId109"/>
    <p:sldId id="396" r:id="rId110"/>
    <p:sldId id="397" r:id="rId111"/>
    <p:sldId id="378" r:id="rId112"/>
    <p:sldId id="405" r:id="rId113"/>
    <p:sldId id="406" r:id="rId114"/>
    <p:sldId id="398" r:id="rId115"/>
    <p:sldId id="399" r:id="rId116"/>
    <p:sldId id="407" r:id="rId117"/>
    <p:sldId id="408" r:id="rId118"/>
    <p:sldId id="400" r:id="rId119"/>
    <p:sldId id="401" r:id="rId120"/>
    <p:sldId id="402" r:id="rId121"/>
    <p:sldId id="409" r:id="rId122"/>
    <p:sldId id="404" r:id="rId123"/>
    <p:sldId id="276" r:id="rId124"/>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6247" autoAdjust="0"/>
  </p:normalViewPr>
  <p:slideViewPr>
    <p:cSldViewPr snapToGrid="0">
      <p:cViewPr varScale="1">
        <p:scale>
          <a:sx n="111" d="100"/>
          <a:sy n="111" d="100"/>
        </p:scale>
        <p:origin x="62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816"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B4E1DA6-E95A-47F3-8CB5-450318A617F3}" type="datetime1">
              <a:rPr lang="tr-TR" smtClean="0"/>
              <a:t>3.06.2023</a:t>
            </a:fld>
            <a:endParaRPr lang="tr-TR" dirty="0"/>
          </a:p>
        </p:txBody>
      </p:sp>
      <p:sp>
        <p:nvSpPr>
          <p:cNvPr id="4" name="Alt Bilgi Yer Tutucusu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DE7DFA-63CC-4ED7-B30E-ACF88B4B8932}" type="slidenum">
              <a:rPr lang="tr-TR" smtClean="0"/>
              <a:t>‹#›</a:t>
            </a:fld>
            <a:endParaRPr lang="tr-TR"/>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9F68E-0E9C-4122-A2CF-DAA3BEF08A11}" type="datetime1">
              <a:rPr lang="tr-TR" smtClean="0"/>
              <a:pPr/>
              <a:t>3.06.2023</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8C5307-140F-447F-BCBA-BB92E3A2906B}" type="slidenum">
              <a:rPr lang="tr-TR" noProof="0" smtClean="0"/>
              <a:t>‹#›</a:t>
            </a:fld>
            <a:endParaRPr lang="tr-TR" noProof="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a:t>
            </a:fld>
            <a:endParaRPr lang="tr-TR"/>
          </a:p>
        </p:txBody>
      </p:sp>
    </p:spTree>
    <p:extLst>
      <p:ext uri="{BB962C8B-B14F-4D97-AF65-F5344CB8AC3E}">
        <p14:creationId xmlns:p14="http://schemas.microsoft.com/office/powerpoint/2010/main" val="1287266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10</a:t>
            </a:fld>
            <a:endParaRPr lang="tr-TR"/>
          </a:p>
        </p:txBody>
      </p:sp>
    </p:spTree>
    <p:extLst>
      <p:ext uri="{BB962C8B-B14F-4D97-AF65-F5344CB8AC3E}">
        <p14:creationId xmlns:p14="http://schemas.microsoft.com/office/powerpoint/2010/main" val="6370033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507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101</a:t>
            </a:fld>
            <a:endParaRPr lang="tr-TR"/>
          </a:p>
        </p:txBody>
      </p:sp>
    </p:spTree>
    <p:extLst>
      <p:ext uri="{BB962C8B-B14F-4D97-AF65-F5344CB8AC3E}">
        <p14:creationId xmlns:p14="http://schemas.microsoft.com/office/powerpoint/2010/main" val="5199038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102</a:t>
            </a:fld>
            <a:endParaRPr lang="tr-TR"/>
          </a:p>
        </p:txBody>
      </p:sp>
    </p:spTree>
    <p:extLst>
      <p:ext uri="{BB962C8B-B14F-4D97-AF65-F5344CB8AC3E}">
        <p14:creationId xmlns:p14="http://schemas.microsoft.com/office/powerpoint/2010/main" val="18377396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103</a:t>
            </a:fld>
            <a:endParaRPr lang="tr-TR"/>
          </a:p>
        </p:txBody>
      </p:sp>
    </p:spTree>
    <p:extLst>
      <p:ext uri="{BB962C8B-B14F-4D97-AF65-F5344CB8AC3E}">
        <p14:creationId xmlns:p14="http://schemas.microsoft.com/office/powerpoint/2010/main" val="10342051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104</a:t>
            </a:fld>
            <a:endParaRPr lang="tr-TR"/>
          </a:p>
        </p:txBody>
      </p:sp>
    </p:spTree>
    <p:extLst>
      <p:ext uri="{BB962C8B-B14F-4D97-AF65-F5344CB8AC3E}">
        <p14:creationId xmlns:p14="http://schemas.microsoft.com/office/powerpoint/2010/main" val="1861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6785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106</a:t>
            </a:fld>
            <a:endParaRPr lang="tr-TR"/>
          </a:p>
        </p:txBody>
      </p:sp>
    </p:spTree>
    <p:extLst>
      <p:ext uri="{BB962C8B-B14F-4D97-AF65-F5344CB8AC3E}">
        <p14:creationId xmlns:p14="http://schemas.microsoft.com/office/powerpoint/2010/main" val="17372350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107</a:t>
            </a:fld>
            <a:endParaRPr lang="tr-TR"/>
          </a:p>
        </p:txBody>
      </p:sp>
    </p:spTree>
    <p:extLst>
      <p:ext uri="{BB962C8B-B14F-4D97-AF65-F5344CB8AC3E}">
        <p14:creationId xmlns:p14="http://schemas.microsoft.com/office/powerpoint/2010/main" val="26468755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108</a:t>
            </a:fld>
            <a:endParaRPr lang="tr-TR"/>
          </a:p>
        </p:txBody>
      </p:sp>
    </p:spTree>
    <p:extLst>
      <p:ext uri="{BB962C8B-B14F-4D97-AF65-F5344CB8AC3E}">
        <p14:creationId xmlns:p14="http://schemas.microsoft.com/office/powerpoint/2010/main" val="35404138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545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5819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110</a:t>
            </a:fld>
            <a:endParaRPr lang="tr-TR"/>
          </a:p>
        </p:txBody>
      </p:sp>
    </p:spTree>
    <p:extLst>
      <p:ext uri="{BB962C8B-B14F-4D97-AF65-F5344CB8AC3E}">
        <p14:creationId xmlns:p14="http://schemas.microsoft.com/office/powerpoint/2010/main" val="37251348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111</a:t>
            </a:fld>
            <a:endParaRPr lang="tr-TR"/>
          </a:p>
        </p:txBody>
      </p:sp>
    </p:spTree>
    <p:extLst>
      <p:ext uri="{BB962C8B-B14F-4D97-AF65-F5344CB8AC3E}">
        <p14:creationId xmlns:p14="http://schemas.microsoft.com/office/powerpoint/2010/main" val="25298388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112</a:t>
            </a:fld>
            <a:endParaRPr lang="tr-TR"/>
          </a:p>
        </p:txBody>
      </p:sp>
    </p:spTree>
    <p:extLst>
      <p:ext uri="{BB962C8B-B14F-4D97-AF65-F5344CB8AC3E}">
        <p14:creationId xmlns:p14="http://schemas.microsoft.com/office/powerpoint/2010/main" val="25303724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113</a:t>
            </a:fld>
            <a:endParaRPr lang="tr-TR"/>
          </a:p>
        </p:txBody>
      </p:sp>
    </p:spTree>
    <p:extLst>
      <p:ext uri="{BB962C8B-B14F-4D97-AF65-F5344CB8AC3E}">
        <p14:creationId xmlns:p14="http://schemas.microsoft.com/office/powerpoint/2010/main" val="3203362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155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115</a:t>
            </a:fld>
            <a:endParaRPr lang="tr-TR"/>
          </a:p>
        </p:txBody>
      </p:sp>
    </p:spTree>
    <p:extLst>
      <p:ext uri="{BB962C8B-B14F-4D97-AF65-F5344CB8AC3E}">
        <p14:creationId xmlns:p14="http://schemas.microsoft.com/office/powerpoint/2010/main" val="4954998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116</a:t>
            </a:fld>
            <a:endParaRPr lang="tr-TR"/>
          </a:p>
        </p:txBody>
      </p:sp>
    </p:spTree>
    <p:extLst>
      <p:ext uri="{BB962C8B-B14F-4D97-AF65-F5344CB8AC3E}">
        <p14:creationId xmlns:p14="http://schemas.microsoft.com/office/powerpoint/2010/main" val="32728727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117</a:t>
            </a:fld>
            <a:endParaRPr lang="tr-TR"/>
          </a:p>
        </p:txBody>
      </p:sp>
    </p:spTree>
    <p:extLst>
      <p:ext uri="{BB962C8B-B14F-4D97-AF65-F5344CB8AC3E}">
        <p14:creationId xmlns:p14="http://schemas.microsoft.com/office/powerpoint/2010/main" val="3070881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118</a:t>
            </a:fld>
            <a:endParaRPr lang="tr-TR"/>
          </a:p>
        </p:txBody>
      </p:sp>
    </p:spTree>
    <p:extLst>
      <p:ext uri="{BB962C8B-B14F-4D97-AF65-F5344CB8AC3E}">
        <p14:creationId xmlns:p14="http://schemas.microsoft.com/office/powerpoint/2010/main" val="4153977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119</a:t>
            </a:fld>
            <a:endParaRPr lang="tr-TR"/>
          </a:p>
        </p:txBody>
      </p:sp>
    </p:spTree>
    <p:extLst>
      <p:ext uri="{BB962C8B-B14F-4D97-AF65-F5344CB8AC3E}">
        <p14:creationId xmlns:p14="http://schemas.microsoft.com/office/powerpoint/2010/main" val="288074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12</a:t>
            </a:fld>
            <a:endParaRPr lang="tr-TR"/>
          </a:p>
        </p:txBody>
      </p:sp>
    </p:spTree>
    <p:extLst>
      <p:ext uri="{BB962C8B-B14F-4D97-AF65-F5344CB8AC3E}">
        <p14:creationId xmlns:p14="http://schemas.microsoft.com/office/powerpoint/2010/main" val="22540163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798C5307-140F-447F-BCBA-BB92E3A2906B}" type="slidenum">
              <a:rPr lang="tr-TR" smtClean="0"/>
              <a:t>120</a:t>
            </a:fld>
            <a:endParaRPr lang="tr-TR"/>
          </a:p>
        </p:txBody>
      </p:sp>
    </p:spTree>
    <p:extLst>
      <p:ext uri="{BB962C8B-B14F-4D97-AF65-F5344CB8AC3E}">
        <p14:creationId xmlns:p14="http://schemas.microsoft.com/office/powerpoint/2010/main" val="1264072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13</a:t>
            </a:fld>
            <a:endParaRPr lang="tr-TR"/>
          </a:p>
        </p:txBody>
      </p:sp>
    </p:spTree>
    <p:extLst>
      <p:ext uri="{BB962C8B-B14F-4D97-AF65-F5344CB8AC3E}">
        <p14:creationId xmlns:p14="http://schemas.microsoft.com/office/powerpoint/2010/main" val="1815885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14</a:t>
            </a:fld>
            <a:endParaRPr lang="tr-TR"/>
          </a:p>
        </p:txBody>
      </p:sp>
    </p:spTree>
    <p:extLst>
      <p:ext uri="{BB962C8B-B14F-4D97-AF65-F5344CB8AC3E}">
        <p14:creationId xmlns:p14="http://schemas.microsoft.com/office/powerpoint/2010/main" val="270463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15</a:t>
            </a:fld>
            <a:endParaRPr lang="tr-TR"/>
          </a:p>
        </p:txBody>
      </p:sp>
    </p:spTree>
    <p:extLst>
      <p:ext uri="{BB962C8B-B14F-4D97-AF65-F5344CB8AC3E}">
        <p14:creationId xmlns:p14="http://schemas.microsoft.com/office/powerpoint/2010/main" val="3729395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16</a:t>
            </a:fld>
            <a:endParaRPr lang="tr-TR"/>
          </a:p>
        </p:txBody>
      </p:sp>
    </p:spTree>
    <p:extLst>
      <p:ext uri="{BB962C8B-B14F-4D97-AF65-F5344CB8AC3E}">
        <p14:creationId xmlns:p14="http://schemas.microsoft.com/office/powerpoint/2010/main" val="2486548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17</a:t>
            </a:fld>
            <a:endParaRPr lang="tr-TR"/>
          </a:p>
        </p:txBody>
      </p:sp>
    </p:spTree>
    <p:extLst>
      <p:ext uri="{BB962C8B-B14F-4D97-AF65-F5344CB8AC3E}">
        <p14:creationId xmlns:p14="http://schemas.microsoft.com/office/powerpoint/2010/main" val="1383910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18</a:t>
            </a:fld>
            <a:endParaRPr lang="tr-TR"/>
          </a:p>
        </p:txBody>
      </p:sp>
    </p:spTree>
    <p:extLst>
      <p:ext uri="{BB962C8B-B14F-4D97-AF65-F5344CB8AC3E}">
        <p14:creationId xmlns:p14="http://schemas.microsoft.com/office/powerpoint/2010/main" val="887520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19</a:t>
            </a:fld>
            <a:endParaRPr lang="tr-TR"/>
          </a:p>
        </p:txBody>
      </p:sp>
    </p:spTree>
    <p:extLst>
      <p:ext uri="{BB962C8B-B14F-4D97-AF65-F5344CB8AC3E}">
        <p14:creationId xmlns:p14="http://schemas.microsoft.com/office/powerpoint/2010/main" val="203989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a:t>
            </a:fld>
            <a:endParaRPr lang="tr-TR"/>
          </a:p>
        </p:txBody>
      </p:sp>
    </p:spTree>
    <p:extLst>
      <p:ext uri="{BB962C8B-B14F-4D97-AF65-F5344CB8AC3E}">
        <p14:creationId xmlns:p14="http://schemas.microsoft.com/office/powerpoint/2010/main" val="1276643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20</a:t>
            </a:fld>
            <a:endParaRPr lang="tr-TR"/>
          </a:p>
        </p:txBody>
      </p:sp>
    </p:spTree>
    <p:extLst>
      <p:ext uri="{BB962C8B-B14F-4D97-AF65-F5344CB8AC3E}">
        <p14:creationId xmlns:p14="http://schemas.microsoft.com/office/powerpoint/2010/main" val="1576272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21</a:t>
            </a:fld>
            <a:endParaRPr lang="tr-TR"/>
          </a:p>
        </p:txBody>
      </p:sp>
    </p:spTree>
    <p:extLst>
      <p:ext uri="{BB962C8B-B14F-4D97-AF65-F5344CB8AC3E}">
        <p14:creationId xmlns:p14="http://schemas.microsoft.com/office/powerpoint/2010/main" val="1717517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22</a:t>
            </a:fld>
            <a:endParaRPr lang="tr-TR"/>
          </a:p>
        </p:txBody>
      </p:sp>
    </p:spTree>
    <p:extLst>
      <p:ext uri="{BB962C8B-B14F-4D97-AF65-F5344CB8AC3E}">
        <p14:creationId xmlns:p14="http://schemas.microsoft.com/office/powerpoint/2010/main" val="4076424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23</a:t>
            </a:fld>
            <a:endParaRPr lang="tr-TR"/>
          </a:p>
        </p:txBody>
      </p:sp>
    </p:spTree>
    <p:extLst>
      <p:ext uri="{BB962C8B-B14F-4D97-AF65-F5344CB8AC3E}">
        <p14:creationId xmlns:p14="http://schemas.microsoft.com/office/powerpoint/2010/main" val="2587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24</a:t>
            </a:fld>
            <a:endParaRPr lang="tr-TR"/>
          </a:p>
        </p:txBody>
      </p:sp>
    </p:spTree>
    <p:extLst>
      <p:ext uri="{BB962C8B-B14F-4D97-AF65-F5344CB8AC3E}">
        <p14:creationId xmlns:p14="http://schemas.microsoft.com/office/powerpoint/2010/main" val="3819887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25</a:t>
            </a:fld>
            <a:endParaRPr lang="tr-TR"/>
          </a:p>
        </p:txBody>
      </p:sp>
    </p:spTree>
    <p:extLst>
      <p:ext uri="{BB962C8B-B14F-4D97-AF65-F5344CB8AC3E}">
        <p14:creationId xmlns:p14="http://schemas.microsoft.com/office/powerpoint/2010/main" val="2519627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26</a:t>
            </a:fld>
            <a:endParaRPr lang="tr-TR"/>
          </a:p>
        </p:txBody>
      </p:sp>
    </p:spTree>
    <p:extLst>
      <p:ext uri="{BB962C8B-B14F-4D97-AF65-F5344CB8AC3E}">
        <p14:creationId xmlns:p14="http://schemas.microsoft.com/office/powerpoint/2010/main" val="3719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27</a:t>
            </a:fld>
            <a:endParaRPr lang="tr-TR"/>
          </a:p>
        </p:txBody>
      </p:sp>
    </p:spTree>
    <p:extLst>
      <p:ext uri="{BB962C8B-B14F-4D97-AF65-F5344CB8AC3E}">
        <p14:creationId xmlns:p14="http://schemas.microsoft.com/office/powerpoint/2010/main" val="929283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28</a:t>
            </a:fld>
            <a:endParaRPr lang="tr-TR"/>
          </a:p>
        </p:txBody>
      </p:sp>
    </p:spTree>
    <p:extLst>
      <p:ext uri="{BB962C8B-B14F-4D97-AF65-F5344CB8AC3E}">
        <p14:creationId xmlns:p14="http://schemas.microsoft.com/office/powerpoint/2010/main" val="542728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29</a:t>
            </a:fld>
            <a:endParaRPr lang="tr-TR"/>
          </a:p>
        </p:txBody>
      </p:sp>
    </p:spTree>
    <p:extLst>
      <p:ext uri="{BB962C8B-B14F-4D97-AF65-F5344CB8AC3E}">
        <p14:creationId xmlns:p14="http://schemas.microsoft.com/office/powerpoint/2010/main" val="58049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30</a:t>
            </a:fld>
            <a:endParaRPr lang="tr-TR"/>
          </a:p>
        </p:txBody>
      </p:sp>
    </p:spTree>
    <p:extLst>
      <p:ext uri="{BB962C8B-B14F-4D97-AF65-F5344CB8AC3E}">
        <p14:creationId xmlns:p14="http://schemas.microsoft.com/office/powerpoint/2010/main" val="1298934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31</a:t>
            </a:fld>
            <a:endParaRPr lang="tr-TR"/>
          </a:p>
        </p:txBody>
      </p:sp>
    </p:spTree>
    <p:extLst>
      <p:ext uri="{BB962C8B-B14F-4D97-AF65-F5344CB8AC3E}">
        <p14:creationId xmlns:p14="http://schemas.microsoft.com/office/powerpoint/2010/main" val="768176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32</a:t>
            </a:fld>
            <a:endParaRPr lang="tr-TR"/>
          </a:p>
        </p:txBody>
      </p:sp>
    </p:spTree>
    <p:extLst>
      <p:ext uri="{BB962C8B-B14F-4D97-AF65-F5344CB8AC3E}">
        <p14:creationId xmlns:p14="http://schemas.microsoft.com/office/powerpoint/2010/main" val="2985697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33</a:t>
            </a:fld>
            <a:endParaRPr lang="tr-TR"/>
          </a:p>
        </p:txBody>
      </p:sp>
    </p:spTree>
    <p:extLst>
      <p:ext uri="{BB962C8B-B14F-4D97-AF65-F5344CB8AC3E}">
        <p14:creationId xmlns:p14="http://schemas.microsoft.com/office/powerpoint/2010/main" val="3128374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34</a:t>
            </a:fld>
            <a:endParaRPr lang="tr-TR"/>
          </a:p>
        </p:txBody>
      </p:sp>
    </p:spTree>
    <p:extLst>
      <p:ext uri="{BB962C8B-B14F-4D97-AF65-F5344CB8AC3E}">
        <p14:creationId xmlns:p14="http://schemas.microsoft.com/office/powerpoint/2010/main" val="117052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35</a:t>
            </a:fld>
            <a:endParaRPr lang="tr-TR"/>
          </a:p>
        </p:txBody>
      </p:sp>
    </p:spTree>
    <p:extLst>
      <p:ext uri="{BB962C8B-B14F-4D97-AF65-F5344CB8AC3E}">
        <p14:creationId xmlns:p14="http://schemas.microsoft.com/office/powerpoint/2010/main" val="789913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36</a:t>
            </a:fld>
            <a:endParaRPr lang="tr-TR"/>
          </a:p>
        </p:txBody>
      </p:sp>
    </p:spTree>
    <p:extLst>
      <p:ext uri="{BB962C8B-B14F-4D97-AF65-F5344CB8AC3E}">
        <p14:creationId xmlns:p14="http://schemas.microsoft.com/office/powerpoint/2010/main" val="499370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37</a:t>
            </a:fld>
            <a:endParaRPr lang="tr-TR"/>
          </a:p>
        </p:txBody>
      </p:sp>
    </p:spTree>
    <p:extLst>
      <p:ext uri="{BB962C8B-B14F-4D97-AF65-F5344CB8AC3E}">
        <p14:creationId xmlns:p14="http://schemas.microsoft.com/office/powerpoint/2010/main" val="2453835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38</a:t>
            </a:fld>
            <a:endParaRPr lang="tr-TR"/>
          </a:p>
        </p:txBody>
      </p:sp>
    </p:spTree>
    <p:extLst>
      <p:ext uri="{BB962C8B-B14F-4D97-AF65-F5344CB8AC3E}">
        <p14:creationId xmlns:p14="http://schemas.microsoft.com/office/powerpoint/2010/main" val="2341711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39</a:t>
            </a:fld>
            <a:endParaRPr lang="tr-TR"/>
          </a:p>
        </p:txBody>
      </p:sp>
    </p:spTree>
    <p:extLst>
      <p:ext uri="{BB962C8B-B14F-4D97-AF65-F5344CB8AC3E}">
        <p14:creationId xmlns:p14="http://schemas.microsoft.com/office/powerpoint/2010/main" val="86563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a:t>
            </a:fld>
            <a:endParaRPr lang="tr-TR"/>
          </a:p>
        </p:txBody>
      </p:sp>
    </p:spTree>
    <p:extLst>
      <p:ext uri="{BB962C8B-B14F-4D97-AF65-F5344CB8AC3E}">
        <p14:creationId xmlns:p14="http://schemas.microsoft.com/office/powerpoint/2010/main" val="737632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2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41</a:t>
            </a:fld>
            <a:endParaRPr lang="tr-TR"/>
          </a:p>
        </p:txBody>
      </p:sp>
    </p:spTree>
    <p:extLst>
      <p:ext uri="{BB962C8B-B14F-4D97-AF65-F5344CB8AC3E}">
        <p14:creationId xmlns:p14="http://schemas.microsoft.com/office/powerpoint/2010/main" val="1439263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42</a:t>
            </a:fld>
            <a:endParaRPr lang="tr-TR"/>
          </a:p>
        </p:txBody>
      </p:sp>
    </p:spTree>
    <p:extLst>
      <p:ext uri="{BB962C8B-B14F-4D97-AF65-F5344CB8AC3E}">
        <p14:creationId xmlns:p14="http://schemas.microsoft.com/office/powerpoint/2010/main" val="2235108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43</a:t>
            </a:fld>
            <a:endParaRPr lang="tr-TR"/>
          </a:p>
        </p:txBody>
      </p:sp>
    </p:spTree>
    <p:extLst>
      <p:ext uri="{BB962C8B-B14F-4D97-AF65-F5344CB8AC3E}">
        <p14:creationId xmlns:p14="http://schemas.microsoft.com/office/powerpoint/2010/main" val="7978233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44</a:t>
            </a:fld>
            <a:endParaRPr lang="tr-TR"/>
          </a:p>
        </p:txBody>
      </p:sp>
    </p:spTree>
    <p:extLst>
      <p:ext uri="{BB962C8B-B14F-4D97-AF65-F5344CB8AC3E}">
        <p14:creationId xmlns:p14="http://schemas.microsoft.com/office/powerpoint/2010/main" val="3231477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45</a:t>
            </a:fld>
            <a:endParaRPr lang="tr-TR"/>
          </a:p>
        </p:txBody>
      </p:sp>
    </p:spTree>
    <p:extLst>
      <p:ext uri="{BB962C8B-B14F-4D97-AF65-F5344CB8AC3E}">
        <p14:creationId xmlns:p14="http://schemas.microsoft.com/office/powerpoint/2010/main" val="1569513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46</a:t>
            </a:fld>
            <a:endParaRPr lang="tr-TR"/>
          </a:p>
        </p:txBody>
      </p:sp>
    </p:spTree>
    <p:extLst>
      <p:ext uri="{BB962C8B-B14F-4D97-AF65-F5344CB8AC3E}">
        <p14:creationId xmlns:p14="http://schemas.microsoft.com/office/powerpoint/2010/main" val="3924494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47</a:t>
            </a:fld>
            <a:endParaRPr lang="tr-TR"/>
          </a:p>
        </p:txBody>
      </p:sp>
    </p:spTree>
    <p:extLst>
      <p:ext uri="{BB962C8B-B14F-4D97-AF65-F5344CB8AC3E}">
        <p14:creationId xmlns:p14="http://schemas.microsoft.com/office/powerpoint/2010/main" val="2834791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48</a:t>
            </a:fld>
            <a:endParaRPr lang="tr-TR"/>
          </a:p>
        </p:txBody>
      </p:sp>
    </p:spTree>
    <p:extLst>
      <p:ext uri="{BB962C8B-B14F-4D97-AF65-F5344CB8AC3E}">
        <p14:creationId xmlns:p14="http://schemas.microsoft.com/office/powerpoint/2010/main" val="4050782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49</a:t>
            </a:fld>
            <a:endParaRPr lang="tr-TR"/>
          </a:p>
        </p:txBody>
      </p:sp>
    </p:spTree>
    <p:extLst>
      <p:ext uri="{BB962C8B-B14F-4D97-AF65-F5344CB8AC3E}">
        <p14:creationId xmlns:p14="http://schemas.microsoft.com/office/powerpoint/2010/main" val="2092405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a:t>
            </a:fld>
            <a:endParaRPr lang="tr-TR"/>
          </a:p>
        </p:txBody>
      </p:sp>
    </p:spTree>
    <p:extLst>
      <p:ext uri="{BB962C8B-B14F-4D97-AF65-F5344CB8AC3E}">
        <p14:creationId xmlns:p14="http://schemas.microsoft.com/office/powerpoint/2010/main" val="1802378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50</a:t>
            </a:fld>
            <a:endParaRPr lang="tr-TR"/>
          </a:p>
        </p:txBody>
      </p:sp>
    </p:spTree>
    <p:extLst>
      <p:ext uri="{BB962C8B-B14F-4D97-AF65-F5344CB8AC3E}">
        <p14:creationId xmlns:p14="http://schemas.microsoft.com/office/powerpoint/2010/main" val="982358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51</a:t>
            </a:fld>
            <a:endParaRPr lang="tr-TR"/>
          </a:p>
        </p:txBody>
      </p:sp>
    </p:spTree>
    <p:extLst>
      <p:ext uri="{BB962C8B-B14F-4D97-AF65-F5344CB8AC3E}">
        <p14:creationId xmlns:p14="http://schemas.microsoft.com/office/powerpoint/2010/main" val="2352059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52</a:t>
            </a:fld>
            <a:endParaRPr lang="tr-TR"/>
          </a:p>
        </p:txBody>
      </p:sp>
    </p:spTree>
    <p:extLst>
      <p:ext uri="{BB962C8B-B14F-4D97-AF65-F5344CB8AC3E}">
        <p14:creationId xmlns:p14="http://schemas.microsoft.com/office/powerpoint/2010/main" val="1714754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53</a:t>
            </a:fld>
            <a:endParaRPr lang="tr-TR"/>
          </a:p>
        </p:txBody>
      </p:sp>
    </p:spTree>
    <p:extLst>
      <p:ext uri="{BB962C8B-B14F-4D97-AF65-F5344CB8AC3E}">
        <p14:creationId xmlns:p14="http://schemas.microsoft.com/office/powerpoint/2010/main" val="29000982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54</a:t>
            </a:fld>
            <a:endParaRPr lang="tr-TR"/>
          </a:p>
        </p:txBody>
      </p:sp>
    </p:spTree>
    <p:extLst>
      <p:ext uri="{BB962C8B-B14F-4D97-AF65-F5344CB8AC3E}">
        <p14:creationId xmlns:p14="http://schemas.microsoft.com/office/powerpoint/2010/main" val="1370769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55</a:t>
            </a:fld>
            <a:endParaRPr lang="tr-TR"/>
          </a:p>
        </p:txBody>
      </p:sp>
    </p:spTree>
    <p:extLst>
      <p:ext uri="{BB962C8B-B14F-4D97-AF65-F5344CB8AC3E}">
        <p14:creationId xmlns:p14="http://schemas.microsoft.com/office/powerpoint/2010/main" val="1051730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56</a:t>
            </a:fld>
            <a:endParaRPr lang="tr-TR"/>
          </a:p>
        </p:txBody>
      </p:sp>
    </p:spTree>
    <p:extLst>
      <p:ext uri="{BB962C8B-B14F-4D97-AF65-F5344CB8AC3E}">
        <p14:creationId xmlns:p14="http://schemas.microsoft.com/office/powerpoint/2010/main" val="2799185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57</a:t>
            </a:fld>
            <a:endParaRPr lang="tr-TR"/>
          </a:p>
        </p:txBody>
      </p:sp>
    </p:spTree>
    <p:extLst>
      <p:ext uri="{BB962C8B-B14F-4D97-AF65-F5344CB8AC3E}">
        <p14:creationId xmlns:p14="http://schemas.microsoft.com/office/powerpoint/2010/main" val="801201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9981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59</a:t>
            </a:fld>
            <a:endParaRPr lang="tr-TR"/>
          </a:p>
        </p:txBody>
      </p:sp>
    </p:spTree>
    <p:extLst>
      <p:ext uri="{BB962C8B-B14F-4D97-AF65-F5344CB8AC3E}">
        <p14:creationId xmlns:p14="http://schemas.microsoft.com/office/powerpoint/2010/main" val="2983560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6</a:t>
            </a:fld>
            <a:endParaRPr lang="tr-TR"/>
          </a:p>
        </p:txBody>
      </p:sp>
    </p:spTree>
    <p:extLst>
      <p:ext uri="{BB962C8B-B14F-4D97-AF65-F5344CB8AC3E}">
        <p14:creationId xmlns:p14="http://schemas.microsoft.com/office/powerpoint/2010/main" val="3803135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60</a:t>
            </a:fld>
            <a:endParaRPr lang="tr-TR"/>
          </a:p>
        </p:txBody>
      </p:sp>
    </p:spTree>
    <p:extLst>
      <p:ext uri="{BB962C8B-B14F-4D97-AF65-F5344CB8AC3E}">
        <p14:creationId xmlns:p14="http://schemas.microsoft.com/office/powerpoint/2010/main" val="26656840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61</a:t>
            </a:fld>
            <a:endParaRPr lang="tr-TR"/>
          </a:p>
        </p:txBody>
      </p:sp>
    </p:spTree>
    <p:extLst>
      <p:ext uri="{BB962C8B-B14F-4D97-AF65-F5344CB8AC3E}">
        <p14:creationId xmlns:p14="http://schemas.microsoft.com/office/powerpoint/2010/main" val="8495094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62</a:t>
            </a:fld>
            <a:endParaRPr lang="tr-TR"/>
          </a:p>
        </p:txBody>
      </p:sp>
    </p:spTree>
    <p:extLst>
      <p:ext uri="{BB962C8B-B14F-4D97-AF65-F5344CB8AC3E}">
        <p14:creationId xmlns:p14="http://schemas.microsoft.com/office/powerpoint/2010/main" val="720099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992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64</a:t>
            </a:fld>
            <a:endParaRPr lang="tr-TR"/>
          </a:p>
        </p:txBody>
      </p:sp>
    </p:spTree>
    <p:extLst>
      <p:ext uri="{BB962C8B-B14F-4D97-AF65-F5344CB8AC3E}">
        <p14:creationId xmlns:p14="http://schemas.microsoft.com/office/powerpoint/2010/main" val="31938690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4147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66</a:t>
            </a:fld>
            <a:endParaRPr lang="tr-TR"/>
          </a:p>
        </p:txBody>
      </p:sp>
    </p:spTree>
    <p:extLst>
      <p:ext uri="{BB962C8B-B14F-4D97-AF65-F5344CB8AC3E}">
        <p14:creationId xmlns:p14="http://schemas.microsoft.com/office/powerpoint/2010/main" val="16718381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67</a:t>
            </a:fld>
            <a:endParaRPr lang="tr-TR"/>
          </a:p>
        </p:txBody>
      </p:sp>
    </p:spTree>
    <p:extLst>
      <p:ext uri="{BB962C8B-B14F-4D97-AF65-F5344CB8AC3E}">
        <p14:creationId xmlns:p14="http://schemas.microsoft.com/office/powerpoint/2010/main" val="40176864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68</a:t>
            </a:fld>
            <a:endParaRPr lang="tr-TR"/>
          </a:p>
        </p:txBody>
      </p:sp>
    </p:spTree>
    <p:extLst>
      <p:ext uri="{BB962C8B-B14F-4D97-AF65-F5344CB8AC3E}">
        <p14:creationId xmlns:p14="http://schemas.microsoft.com/office/powerpoint/2010/main" val="37880800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69</a:t>
            </a:fld>
            <a:endParaRPr lang="tr-TR"/>
          </a:p>
        </p:txBody>
      </p:sp>
    </p:spTree>
    <p:extLst>
      <p:ext uri="{BB962C8B-B14F-4D97-AF65-F5344CB8AC3E}">
        <p14:creationId xmlns:p14="http://schemas.microsoft.com/office/powerpoint/2010/main" val="180031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7</a:t>
            </a:fld>
            <a:endParaRPr lang="tr-TR"/>
          </a:p>
        </p:txBody>
      </p:sp>
    </p:spTree>
    <p:extLst>
      <p:ext uri="{BB962C8B-B14F-4D97-AF65-F5344CB8AC3E}">
        <p14:creationId xmlns:p14="http://schemas.microsoft.com/office/powerpoint/2010/main" val="14395477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70</a:t>
            </a:fld>
            <a:endParaRPr lang="tr-TR"/>
          </a:p>
        </p:txBody>
      </p:sp>
    </p:spTree>
    <p:extLst>
      <p:ext uri="{BB962C8B-B14F-4D97-AF65-F5344CB8AC3E}">
        <p14:creationId xmlns:p14="http://schemas.microsoft.com/office/powerpoint/2010/main" val="14262965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71</a:t>
            </a:fld>
            <a:endParaRPr lang="tr-TR"/>
          </a:p>
        </p:txBody>
      </p:sp>
    </p:spTree>
    <p:extLst>
      <p:ext uri="{BB962C8B-B14F-4D97-AF65-F5344CB8AC3E}">
        <p14:creationId xmlns:p14="http://schemas.microsoft.com/office/powerpoint/2010/main" val="20057858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72</a:t>
            </a:fld>
            <a:endParaRPr lang="tr-TR"/>
          </a:p>
        </p:txBody>
      </p:sp>
    </p:spTree>
    <p:extLst>
      <p:ext uri="{BB962C8B-B14F-4D97-AF65-F5344CB8AC3E}">
        <p14:creationId xmlns:p14="http://schemas.microsoft.com/office/powerpoint/2010/main" val="32514554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7554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74</a:t>
            </a:fld>
            <a:endParaRPr lang="tr-TR"/>
          </a:p>
        </p:txBody>
      </p:sp>
    </p:spTree>
    <p:extLst>
      <p:ext uri="{BB962C8B-B14F-4D97-AF65-F5344CB8AC3E}">
        <p14:creationId xmlns:p14="http://schemas.microsoft.com/office/powerpoint/2010/main" val="3259918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75</a:t>
            </a:fld>
            <a:endParaRPr lang="tr-TR"/>
          </a:p>
        </p:txBody>
      </p:sp>
    </p:spTree>
    <p:extLst>
      <p:ext uri="{BB962C8B-B14F-4D97-AF65-F5344CB8AC3E}">
        <p14:creationId xmlns:p14="http://schemas.microsoft.com/office/powerpoint/2010/main" val="15583068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76</a:t>
            </a:fld>
            <a:endParaRPr lang="tr-TR"/>
          </a:p>
        </p:txBody>
      </p:sp>
    </p:spTree>
    <p:extLst>
      <p:ext uri="{BB962C8B-B14F-4D97-AF65-F5344CB8AC3E}">
        <p14:creationId xmlns:p14="http://schemas.microsoft.com/office/powerpoint/2010/main" val="33854167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6688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78</a:t>
            </a:fld>
            <a:endParaRPr lang="tr-TR"/>
          </a:p>
        </p:txBody>
      </p:sp>
    </p:spTree>
    <p:extLst>
      <p:ext uri="{BB962C8B-B14F-4D97-AF65-F5344CB8AC3E}">
        <p14:creationId xmlns:p14="http://schemas.microsoft.com/office/powerpoint/2010/main" val="32514861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79</a:t>
            </a:fld>
            <a:endParaRPr lang="tr-TR"/>
          </a:p>
        </p:txBody>
      </p:sp>
    </p:spTree>
    <p:extLst>
      <p:ext uri="{BB962C8B-B14F-4D97-AF65-F5344CB8AC3E}">
        <p14:creationId xmlns:p14="http://schemas.microsoft.com/office/powerpoint/2010/main" val="1772985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a:t>
            </a:fld>
            <a:endParaRPr lang="tr-TR"/>
          </a:p>
        </p:txBody>
      </p:sp>
    </p:spTree>
    <p:extLst>
      <p:ext uri="{BB962C8B-B14F-4D97-AF65-F5344CB8AC3E}">
        <p14:creationId xmlns:p14="http://schemas.microsoft.com/office/powerpoint/2010/main" val="30442176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80</a:t>
            </a:fld>
            <a:endParaRPr lang="tr-TR"/>
          </a:p>
        </p:txBody>
      </p:sp>
    </p:spTree>
    <p:extLst>
      <p:ext uri="{BB962C8B-B14F-4D97-AF65-F5344CB8AC3E}">
        <p14:creationId xmlns:p14="http://schemas.microsoft.com/office/powerpoint/2010/main" val="5157706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81</a:t>
            </a:fld>
            <a:endParaRPr lang="tr-TR"/>
          </a:p>
        </p:txBody>
      </p:sp>
    </p:spTree>
    <p:extLst>
      <p:ext uri="{BB962C8B-B14F-4D97-AF65-F5344CB8AC3E}">
        <p14:creationId xmlns:p14="http://schemas.microsoft.com/office/powerpoint/2010/main" val="17247865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82</a:t>
            </a:fld>
            <a:endParaRPr lang="tr-TR"/>
          </a:p>
        </p:txBody>
      </p:sp>
    </p:spTree>
    <p:extLst>
      <p:ext uri="{BB962C8B-B14F-4D97-AF65-F5344CB8AC3E}">
        <p14:creationId xmlns:p14="http://schemas.microsoft.com/office/powerpoint/2010/main" val="24053379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83</a:t>
            </a:fld>
            <a:endParaRPr lang="tr-TR"/>
          </a:p>
        </p:txBody>
      </p:sp>
    </p:spTree>
    <p:extLst>
      <p:ext uri="{BB962C8B-B14F-4D97-AF65-F5344CB8AC3E}">
        <p14:creationId xmlns:p14="http://schemas.microsoft.com/office/powerpoint/2010/main" val="5753516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84</a:t>
            </a:fld>
            <a:endParaRPr lang="tr-TR"/>
          </a:p>
        </p:txBody>
      </p:sp>
    </p:spTree>
    <p:extLst>
      <p:ext uri="{BB962C8B-B14F-4D97-AF65-F5344CB8AC3E}">
        <p14:creationId xmlns:p14="http://schemas.microsoft.com/office/powerpoint/2010/main" val="5548872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85</a:t>
            </a:fld>
            <a:endParaRPr lang="tr-TR"/>
          </a:p>
        </p:txBody>
      </p:sp>
    </p:spTree>
    <p:extLst>
      <p:ext uri="{BB962C8B-B14F-4D97-AF65-F5344CB8AC3E}">
        <p14:creationId xmlns:p14="http://schemas.microsoft.com/office/powerpoint/2010/main" val="31619198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2439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87</a:t>
            </a:fld>
            <a:endParaRPr lang="tr-TR"/>
          </a:p>
        </p:txBody>
      </p:sp>
    </p:spTree>
    <p:extLst>
      <p:ext uri="{BB962C8B-B14F-4D97-AF65-F5344CB8AC3E}">
        <p14:creationId xmlns:p14="http://schemas.microsoft.com/office/powerpoint/2010/main" val="41168841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88</a:t>
            </a:fld>
            <a:endParaRPr lang="tr-TR"/>
          </a:p>
        </p:txBody>
      </p:sp>
    </p:spTree>
    <p:extLst>
      <p:ext uri="{BB962C8B-B14F-4D97-AF65-F5344CB8AC3E}">
        <p14:creationId xmlns:p14="http://schemas.microsoft.com/office/powerpoint/2010/main" val="3528565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89</a:t>
            </a:fld>
            <a:endParaRPr lang="tr-TR"/>
          </a:p>
        </p:txBody>
      </p:sp>
    </p:spTree>
    <p:extLst>
      <p:ext uri="{BB962C8B-B14F-4D97-AF65-F5344CB8AC3E}">
        <p14:creationId xmlns:p14="http://schemas.microsoft.com/office/powerpoint/2010/main" val="897327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9</a:t>
            </a:fld>
            <a:endParaRPr lang="tr-TR"/>
          </a:p>
        </p:txBody>
      </p:sp>
    </p:spTree>
    <p:extLst>
      <p:ext uri="{BB962C8B-B14F-4D97-AF65-F5344CB8AC3E}">
        <p14:creationId xmlns:p14="http://schemas.microsoft.com/office/powerpoint/2010/main" val="17525799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9831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91</a:t>
            </a:fld>
            <a:endParaRPr lang="tr-TR"/>
          </a:p>
        </p:txBody>
      </p:sp>
    </p:spTree>
    <p:extLst>
      <p:ext uri="{BB962C8B-B14F-4D97-AF65-F5344CB8AC3E}">
        <p14:creationId xmlns:p14="http://schemas.microsoft.com/office/powerpoint/2010/main" val="14113232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92</a:t>
            </a:fld>
            <a:endParaRPr lang="tr-TR"/>
          </a:p>
        </p:txBody>
      </p:sp>
    </p:spTree>
    <p:extLst>
      <p:ext uri="{BB962C8B-B14F-4D97-AF65-F5344CB8AC3E}">
        <p14:creationId xmlns:p14="http://schemas.microsoft.com/office/powerpoint/2010/main" val="39358843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93</a:t>
            </a:fld>
            <a:endParaRPr lang="tr-TR"/>
          </a:p>
        </p:txBody>
      </p:sp>
    </p:spTree>
    <p:extLst>
      <p:ext uri="{BB962C8B-B14F-4D97-AF65-F5344CB8AC3E}">
        <p14:creationId xmlns:p14="http://schemas.microsoft.com/office/powerpoint/2010/main" val="27295585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94</a:t>
            </a:fld>
            <a:endParaRPr lang="tr-TR"/>
          </a:p>
        </p:txBody>
      </p:sp>
    </p:spTree>
    <p:extLst>
      <p:ext uri="{BB962C8B-B14F-4D97-AF65-F5344CB8AC3E}">
        <p14:creationId xmlns:p14="http://schemas.microsoft.com/office/powerpoint/2010/main" val="38591222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95</a:t>
            </a:fld>
            <a:endParaRPr lang="tr-TR"/>
          </a:p>
        </p:txBody>
      </p:sp>
    </p:spTree>
    <p:extLst>
      <p:ext uri="{BB962C8B-B14F-4D97-AF65-F5344CB8AC3E}">
        <p14:creationId xmlns:p14="http://schemas.microsoft.com/office/powerpoint/2010/main" val="14173448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tr-T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tr-TR"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82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97</a:t>
            </a:fld>
            <a:endParaRPr lang="tr-TR"/>
          </a:p>
        </p:txBody>
      </p:sp>
    </p:spTree>
    <p:extLst>
      <p:ext uri="{BB962C8B-B14F-4D97-AF65-F5344CB8AC3E}">
        <p14:creationId xmlns:p14="http://schemas.microsoft.com/office/powerpoint/2010/main" val="37407163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98</a:t>
            </a:fld>
            <a:endParaRPr lang="tr-TR"/>
          </a:p>
        </p:txBody>
      </p:sp>
    </p:spTree>
    <p:extLst>
      <p:ext uri="{BB962C8B-B14F-4D97-AF65-F5344CB8AC3E}">
        <p14:creationId xmlns:p14="http://schemas.microsoft.com/office/powerpoint/2010/main" val="4945602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798C5307-140F-447F-BCBA-BB92E3A2906B}" type="slidenum">
              <a:rPr lang="tr-TR" smtClean="0"/>
              <a:t>99</a:t>
            </a:fld>
            <a:endParaRPr lang="tr-TR"/>
          </a:p>
        </p:txBody>
      </p:sp>
    </p:spTree>
    <p:extLst>
      <p:ext uri="{BB962C8B-B14F-4D97-AF65-F5344CB8AC3E}">
        <p14:creationId xmlns:p14="http://schemas.microsoft.com/office/powerpoint/2010/main" val="3691435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p:spTree>
      <p:nvGrpSpPr>
        <p:cNvPr id="1" name=""/>
        <p:cNvGrpSpPr/>
        <p:nvPr/>
      </p:nvGrpSpPr>
      <p:grpSpPr>
        <a:xfrm>
          <a:off x="0" y="0"/>
          <a:ext cx="0" cy="0"/>
          <a:chOff x="0" y="0"/>
          <a:chExt cx="0" cy="0"/>
        </a:xfrm>
      </p:grpSpPr>
      <p:sp useBgFill="1">
        <p:nvSpPr>
          <p:cNvPr id="8" name="Dikdörtgen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9" name="Dikdörtgen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CAB4C3"/>
              </a:solidFill>
              <a:effectLst/>
              <a:uLnTx/>
              <a:uFillTx/>
              <a:latin typeface="Calibri" panose="020F0502020204030204" pitchFamily="34" charset="0"/>
              <a:ea typeface="+mn-ea"/>
              <a:cs typeface="+mn-cs"/>
            </a:endParaRPr>
          </a:p>
        </p:txBody>
      </p:sp>
      <p:sp>
        <p:nvSpPr>
          <p:cNvPr id="10" name="Başlık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rtlCol="0" anchor="t">
            <a:normAutofit/>
          </a:bodyPr>
          <a:lstStyle>
            <a:lvl1pPr>
              <a:defRPr sz="8500" spc="-20" baseline="0">
                <a:solidFill>
                  <a:schemeClr val="bg1"/>
                </a:solidFill>
              </a:defRPr>
            </a:lvl1pPr>
          </a:lstStyle>
          <a:p>
            <a:pPr rtl="0"/>
            <a:r>
              <a:rPr lang="tr-TR" noProof="0"/>
              <a:t>Asıl başlık stilini düzenlemek için tıklayın</a:t>
            </a:r>
            <a:endParaRPr lang="tr-TR" noProof="0" dirty="0"/>
          </a:p>
        </p:txBody>
      </p:sp>
      <p:sp>
        <p:nvSpPr>
          <p:cNvPr id="11" name="Alt Başlık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rtlCol="0" anchor="b">
            <a:normAutofit/>
          </a:bodyPr>
          <a:lstStyle>
            <a:lvl1pPr marL="0" indent="0">
              <a:buNone/>
              <a:defRPr sz="2800" b="1">
                <a:solidFill>
                  <a:schemeClr val="bg1"/>
                </a:solidFill>
              </a:defRPr>
            </a:lvl1pPr>
          </a:lstStyle>
          <a:p>
            <a:pPr rtl="0"/>
            <a:r>
              <a:rPr lang="tr-TR" noProof="0"/>
              <a:t>Asıl alt başlık stilini düzenlemek için tıklayın</a:t>
            </a:r>
            <a:endParaRPr lang="tr-TR" noProof="0" dirty="0"/>
          </a:p>
        </p:txBody>
      </p:sp>
      <p:sp>
        <p:nvSpPr>
          <p:cNvPr id="18" name="Resim Yer Tutucusu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rtlCol="0"/>
          <a:lstStyle>
            <a:lvl1pPr marL="0" indent="0" algn="ctr">
              <a:buNone/>
              <a:defRPr/>
            </a:lvl1pPr>
          </a:lstStyle>
          <a:p>
            <a:pPr rtl="0"/>
            <a:r>
              <a:rPr lang="tr-TR" noProof="0" dirty="0"/>
              <a:t>Fotoğraf eklemek için tıklayın</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çerik 2 Sütunları">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2" name="Başlık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rtlCol="0" anchor="ctr"/>
          <a:lstStyle>
            <a:lvl1pPr algn="r">
              <a:lnSpc>
                <a:spcPct val="100000"/>
              </a:lnSpc>
              <a:defRPr spc="-20" baseline="0">
                <a:solidFill>
                  <a:schemeClr val="bg1"/>
                </a:solidFill>
              </a:defRPr>
            </a:lvl1pPr>
          </a:lstStyle>
          <a:p>
            <a:pPr rtl="0"/>
            <a:r>
              <a:rPr lang="tr-TR" noProof="0"/>
              <a:t>Başlık eklemek için tıklayın</a:t>
            </a:r>
          </a:p>
        </p:txBody>
      </p:sp>
      <p:sp>
        <p:nvSpPr>
          <p:cNvPr id="12" name="Metin Yer Tutucusu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rtlCol="0"/>
          <a:lstStyle>
            <a:lvl1pPr marL="0" indent="0">
              <a:buNone/>
              <a:defRPr sz="2400" b="1">
                <a:solidFill>
                  <a:schemeClr val="accent2"/>
                </a:solidFill>
              </a:defRPr>
            </a:lvl1pPr>
          </a:lstStyle>
          <a:p>
            <a:pPr lvl="0" rtl="0"/>
            <a:r>
              <a:rPr lang="tr-TR" noProof="0"/>
              <a:t>Alt başlık eklemek için tıklayın</a:t>
            </a:r>
          </a:p>
        </p:txBody>
      </p:sp>
      <p:sp>
        <p:nvSpPr>
          <p:cNvPr id="17" name="Metin Yer Tutucusu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rtlCol="0">
            <a:normAutofit/>
          </a:bodyPr>
          <a:lstStyle>
            <a:lvl1pPr>
              <a:defRPr sz="2000"/>
            </a:lvl1pPr>
          </a:lstStyle>
          <a:p>
            <a:pPr lvl="0" rtl="0"/>
            <a:r>
              <a:rPr lang="tr-TR" noProof="0"/>
              <a:t>Metin eklemek için tıklayın</a:t>
            </a:r>
          </a:p>
        </p:txBody>
      </p:sp>
      <p:sp>
        <p:nvSpPr>
          <p:cNvPr id="14" name="Metin Yer Tutucusu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rtlCol="0"/>
          <a:lstStyle>
            <a:lvl1pPr marL="0" indent="0">
              <a:buNone/>
              <a:defRPr sz="2400" b="1">
                <a:solidFill>
                  <a:schemeClr val="accent2"/>
                </a:solidFill>
              </a:defRPr>
            </a:lvl1pPr>
          </a:lstStyle>
          <a:p>
            <a:pPr lvl="0" rtl="0"/>
            <a:r>
              <a:rPr lang="tr-TR" noProof="0"/>
              <a:t>Alt başlık eklemek için tıklayın</a:t>
            </a:r>
          </a:p>
        </p:txBody>
      </p:sp>
      <p:sp>
        <p:nvSpPr>
          <p:cNvPr id="18" name="Metin Yer Tutucusu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rtlCol="0">
            <a:normAutofit/>
          </a:bodyPr>
          <a:lstStyle>
            <a:lvl1pPr>
              <a:defRPr sz="2000"/>
            </a:lvl1pPr>
          </a:lstStyle>
          <a:p>
            <a:pPr lvl="0" rtl="0"/>
            <a:r>
              <a:rPr lang="tr-TR" noProof="0"/>
              <a:t>Metin eklemek için tıklayın</a:t>
            </a:r>
          </a:p>
        </p:txBody>
      </p:sp>
      <p:sp>
        <p:nvSpPr>
          <p:cNvPr id="6" name="Alt Bilgi Yer Tutucusu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rtlCol="0"/>
          <a:lstStyle>
            <a:lvl1pPr>
              <a:defRPr>
                <a:latin typeface="Calibri" panose="020F0502020204030204" pitchFamily="34" charset="0"/>
              </a:defRPr>
            </a:lvl1pPr>
          </a:lstStyle>
          <a:p>
            <a:pPr>
              <a:defRPr/>
            </a:pPr>
            <a:r>
              <a:rPr lang="tr-TR" noProof="0">
                <a:solidFill>
                  <a:prstClr val="black"/>
                </a:solidFill>
                <a:cs typeface="+mn-cs"/>
              </a:rPr>
              <a:t>Sunu başlığı</a:t>
            </a:r>
          </a:p>
        </p:txBody>
      </p:sp>
      <p:sp>
        <p:nvSpPr>
          <p:cNvPr id="7" name="Tarih Yer Tutucusu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rtlCol="0"/>
          <a:lstStyle>
            <a:lvl1pPr>
              <a:defRPr/>
            </a:lvl1pPr>
          </a:lstStyle>
          <a:p>
            <a:pPr rtl="0">
              <a:defRPr/>
            </a:pPr>
            <a:r>
              <a:rPr lang="tr-TR" noProof="0">
                <a:solidFill>
                  <a:prstClr val="black"/>
                </a:solidFill>
              </a:rPr>
              <a:t>20XX</a:t>
            </a:r>
          </a:p>
        </p:txBody>
      </p:sp>
      <p:sp>
        <p:nvSpPr>
          <p:cNvPr id="8" name="Slayt Numarası Yer Tutucusu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rtlCol="0"/>
          <a:lstStyle>
            <a:lvl1pPr>
              <a:defRPr>
                <a:latin typeface="Calibri" panose="020F0502020204030204" pitchFamily="34" charset="0"/>
              </a:defRPr>
            </a:lvl1pPr>
          </a:lstStyle>
          <a:p>
            <a:pPr>
              <a:defRPr/>
            </a:pPr>
            <a:fld id="{06B786C7-B8F9-4072-AAAA-17258464D730}" type="slidenum">
              <a:rPr lang="tr-TR" noProof="0" smtClean="0">
                <a:solidFill>
                  <a:prstClr val="black"/>
                </a:solidFill>
                <a:cs typeface="+mn-cs"/>
              </a:rPr>
              <a:pPr>
                <a:defRPr/>
              </a:pPr>
              <a:t>‹#›</a:t>
            </a:fld>
            <a:endParaRPr lang="tr-TR" noProof="0">
              <a:solidFill>
                <a:prstClr val="black"/>
              </a:solidFill>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çerik 3 Sütunları">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7" name="Başlık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rtlCol="0" anchor="ctr"/>
          <a:lstStyle>
            <a:lvl1pPr algn="r">
              <a:lnSpc>
                <a:spcPct val="100000"/>
              </a:lnSpc>
              <a:defRPr spc="-20" baseline="0">
                <a:solidFill>
                  <a:schemeClr val="bg1"/>
                </a:solidFill>
              </a:defRPr>
            </a:lvl1pPr>
          </a:lstStyle>
          <a:p>
            <a:pPr rtl="0"/>
            <a:r>
              <a:rPr lang="tr-TR" noProof="0"/>
              <a:t>Başlık eklemek için tıklayın</a:t>
            </a:r>
          </a:p>
        </p:txBody>
      </p:sp>
      <p:sp>
        <p:nvSpPr>
          <p:cNvPr id="8" name="Metin Yer Tutucusu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rtlCol="0"/>
          <a:lstStyle>
            <a:lvl1pPr marL="0" indent="0">
              <a:buNone/>
              <a:defRPr sz="2400" b="1">
                <a:solidFill>
                  <a:schemeClr val="accent2"/>
                </a:solidFill>
              </a:defRPr>
            </a:lvl1pPr>
          </a:lstStyle>
          <a:p>
            <a:pPr lvl="0" rtl="0"/>
            <a:r>
              <a:rPr lang="tr-TR" noProof="0"/>
              <a:t>Alt başlık eklemek için tıklayın</a:t>
            </a:r>
          </a:p>
        </p:txBody>
      </p:sp>
      <p:sp>
        <p:nvSpPr>
          <p:cNvPr id="14" name="Metin Yer Tutucusu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rtlCol="0">
            <a:normAutofit/>
          </a:bodyPr>
          <a:lstStyle>
            <a:lvl1pPr>
              <a:defRPr sz="2000"/>
            </a:lvl1pPr>
          </a:lstStyle>
          <a:p>
            <a:pPr lvl="0" rtl="0"/>
            <a:r>
              <a:rPr lang="tr-TR" noProof="0"/>
              <a:t>Metin eklemek için tıklayın</a:t>
            </a:r>
          </a:p>
        </p:txBody>
      </p:sp>
      <p:sp>
        <p:nvSpPr>
          <p:cNvPr id="12" name="Metin Yer Tutucusu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rtlCol="0"/>
          <a:lstStyle>
            <a:lvl1pPr marL="0" indent="0">
              <a:buNone/>
              <a:defRPr sz="2400" b="1">
                <a:solidFill>
                  <a:schemeClr val="accent2"/>
                </a:solidFill>
              </a:defRPr>
            </a:lvl1pPr>
          </a:lstStyle>
          <a:p>
            <a:pPr lvl="0" rtl="0"/>
            <a:r>
              <a:rPr lang="tr-TR" noProof="0"/>
              <a:t>Alt başlık eklemek için tıklayın</a:t>
            </a:r>
          </a:p>
        </p:txBody>
      </p:sp>
      <p:sp>
        <p:nvSpPr>
          <p:cNvPr id="15" name="Metin Yer Tutucusu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rtlCol="0">
            <a:normAutofit/>
          </a:bodyPr>
          <a:lstStyle>
            <a:lvl1pPr>
              <a:defRPr sz="2000"/>
            </a:lvl1pPr>
          </a:lstStyle>
          <a:p>
            <a:pPr lvl="0" rtl="0"/>
            <a:r>
              <a:rPr lang="tr-TR" noProof="0"/>
              <a:t>Metin eklemek için tıklayın</a:t>
            </a:r>
          </a:p>
        </p:txBody>
      </p:sp>
      <p:sp>
        <p:nvSpPr>
          <p:cNvPr id="10" name="Metin Yer Tutucusu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rtlCol="0"/>
          <a:lstStyle>
            <a:lvl1pPr marL="0" indent="0">
              <a:buNone/>
              <a:defRPr sz="2400" b="1">
                <a:solidFill>
                  <a:schemeClr val="accent2"/>
                </a:solidFill>
              </a:defRPr>
            </a:lvl1pPr>
          </a:lstStyle>
          <a:p>
            <a:pPr lvl="0" rtl="0"/>
            <a:r>
              <a:rPr lang="tr-TR" noProof="0"/>
              <a:t>Alt başlık eklemek için tıklayın</a:t>
            </a:r>
          </a:p>
        </p:txBody>
      </p:sp>
      <p:sp>
        <p:nvSpPr>
          <p:cNvPr id="16" name="Metin Yer Tutucusu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rtlCol="0">
            <a:normAutofit/>
          </a:bodyPr>
          <a:lstStyle>
            <a:lvl1pPr>
              <a:defRPr sz="2000"/>
            </a:lvl1pPr>
          </a:lstStyle>
          <a:p>
            <a:pPr lvl="0" rtl="0"/>
            <a:r>
              <a:rPr lang="tr-TR" noProof="0"/>
              <a:t>Metin eklemek için tıklayın</a:t>
            </a:r>
          </a:p>
        </p:txBody>
      </p:sp>
      <p:sp>
        <p:nvSpPr>
          <p:cNvPr id="2" name="Alt Bilgi Yer Tutucusu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rtlCol="0"/>
          <a:lstStyle>
            <a:lvl1pPr>
              <a:defRPr>
                <a:latin typeface="Calibri" panose="020F0502020204030204" pitchFamily="34" charset="0"/>
              </a:defRPr>
            </a:lvl1pPr>
          </a:lstStyle>
          <a:p>
            <a:pPr>
              <a:defRPr/>
            </a:pPr>
            <a:r>
              <a:rPr lang="tr-TR" noProof="0">
                <a:solidFill>
                  <a:prstClr val="black"/>
                </a:solidFill>
                <a:cs typeface="+mn-cs"/>
              </a:rPr>
              <a:t>Sunu başlığı</a:t>
            </a:r>
          </a:p>
        </p:txBody>
      </p:sp>
      <p:sp>
        <p:nvSpPr>
          <p:cNvPr id="3" name="Tarih Yer Tutucusu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rtlCol="0"/>
          <a:lstStyle>
            <a:lvl1pPr>
              <a:defRPr/>
            </a:lvl1pPr>
          </a:lstStyle>
          <a:p>
            <a:pPr rtl="0">
              <a:defRPr/>
            </a:pPr>
            <a:r>
              <a:rPr lang="tr-TR" noProof="0">
                <a:solidFill>
                  <a:prstClr val="black"/>
                </a:solidFill>
              </a:rPr>
              <a:t>20XX</a:t>
            </a:r>
          </a:p>
        </p:txBody>
      </p:sp>
      <p:sp>
        <p:nvSpPr>
          <p:cNvPr id="4" name="Slayt Numarası Yer Tutucusu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rtlCol="0"/>
          <a:lstStyle>
            <a:lvl1pPr>
              <a:defRPr>
                <a:latin typeface="Calibri" panose="020F0502020204030204" pitchFamily="34" charset="0"/>
              </a:defRPr>
            </a:lvl1pPr>
          </a:lstStyle>
          <a:p>
            <a:pPr>
              <a:defRPr/>
            </a:pPr>
            <a:fld id="{06B786C7-B8F9-4072-AAAA-17258464D730}" type="slidenum">
              <a:rPr lang="tr-TR" noProof="0" smtClean="0">
                <a:solidFill>
                  <a:prstClr val="black"/>
                </a:solidFill>
                <a:cs typeface="+mn-cs"/>
              </a:rPr>
              <a:pPr>
                <a:defRPr/>
              </a:pPr>
              <a:t>‹#›</a:t>
            </a:fld>
            <a:endParaRPr lang="tr-TR" noProof="0">
              <a:solidFill>
                <a:prstClr val="black"/>
              </a:solidFill>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Kapanış">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CAB4C3"/>
              </a:solidFill>
              <a:effectLst/>
              <a:uLnTx/>
              <a:uFillTx/>
              <a:latin typeface="Calibri" panose="020F0502020204030204" pitchFamily="34" charset="0"/>
              <a:ea typeface="+mn-ea"/>
              <a:cs typeface="+mn-cs"/>
            </a:endParaRPr>
          </a:p>
        </p:txBody>
      </p:sp>
      <p:sp>
        <p:nvSpPr>
          <p:cNvPr id="10" name="Başlık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rtlCol="0" anchor="ctr">
            <a:normAutofit/>
          </a:bodyPr>
          <a:lstStyle>
            <a:lvl1pPr>
              <a:defRPr>
                <a:solidFill>
                  <a:schemeClr val="bg1"/>
                </a:solidFill>
              </a:defRPr>
            </a:lvl1pPr>
          </a:lstStyle>
          <a:p>
            <a:pPr rtl="0"/>
            <a:r>
              <a:rPr lang="tr-TR" sz="5400" noProof="0"/>
              <a:t>Asıl başlık stilini düzenlemek için tıklayın</a:t>
            </a:r>
          </a:p>
        </p:txBody>
      </p:sp>
      <p:sp>
        <p:nvSpPr>
          <p:cNvPr id="11" name="Alt Başlık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rtlCol="0" anchor="t">
            <a:normAutofit/>
          </a:bodyPr>
          <a:lstStyle>
            <a:lvl1pPr marL="0" indent="0">
              <a:lnSpc>
                <a:spcPct val="100000"/>
              </a:lnSpc>
              <a:spcBef>
                <a:spcPts val="0"/>
              </a:spcBef>
              <a:buNone/>
              <a:defRPr sz="2800" b="1">
                <a:solidFill>
                  <a:schemeClr val="accent1"/>
                </a:solidFill>
              </a:defRPr>
            </a:lvl1pPr>
          </a:lstStyle>
          <a:p>
            <a:pPr rtl="0"/>
            <a:r>
              <a:rPr lang="tr-TR" noProof="0">
                <a:solidFill>
                  <a:schemeClr val="accent1"/>
                </a:solidFill>
              </a:rPr>
              <a:t>Asıl alt başlık stilini düzenlemek için tıklayın</a:t>
            </a:r>
          </a:p>
        </p:txBody>
      </p:sp>
      <p:sp>
        <p:nvSpPr>
          <p:cNvPr id="19" name="Resim Yer Tutucusu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rtlCol="0"/>
          <a:lstStyle>
            <a:lvl1pPr marL="0" indent="0" algn="ctr">
              <a:buNone/>
              <a:defRPr/>
            </a:lvl1pPr>
          </a:lstStyle>
          <a:p>
            <a:pPr rtl="0"/>
            <a:r>
              <a:rPr lang="tr-TR" noProof="0"/>
              <a:t>Fotoğraf eklemek için tıklayın</a:t>
            </a:r>
          </a:p>
        </p:txBody>
      </p:sp>
      <p:sp>
        <p:nvSpPr>
          <p:cNvPr id="13" name="Alt Bilgi Yer Tutucusu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r>
              <a:rPr lang="tr-TR" noProof="0"/>
              <a:t>Sunu başlığı</a:t>
            </a:r>
          </a:p>
        </p:txBody>
      </p:sp>
      <p:sp>
        <p:nvSpPr>
          <p:cNvPr id="23" name="Resim Yer Tutucusu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rtlCol="0"/>
          <a:lstStyle>
            <a:lvl1pPr marL="0" indent="0" algn="ctr">
              <a:buNone/>
              <a:defRPr/>
            </a:lvl1pPr>
          </a:lstStyle>
          <a:p>
            <a:pPr rtl="0"/>
            <a:r>
              <a:rPr lang="tr-TR" noProof="0"/>
              <a:t>Fotoğraf eklemek için tıklayın</a:t>
            </a:r>
          </a:p>
        </p:txBody>
      </p:sp>
      <p:sp>
        <p:nvSpPr>
          <p:cNvPr id="15" name="Tarih Yer Tutucusu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tr-TR" noProof="0"/>
              <a:t>20XX</a:t>
            </a:r>
          </a:p>
        </p:txBody>
      </p:sp>
      <p:sp>
        <p:nvSpPr>
          <p:cNvPr id="16" name="Slayt Numarası Yer Tutucusu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244D815C-8BF3-4ECF-A945-A2A7C2983AF9}" type="slidenum">
              <a:rPr lang="tr-TR" noProof="0" smtClean="0"/>
              <a:pPr/>
              <a:t>‹#›</a:t>
            </a:fld>
            <a:endParaRPr lang="tr-TR" noProof="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janda">
    <p:spTree>
      <p:nvGrpSpPr>
        <p:cNvPr id="1" name=""/>
        <p:cNvGrpSpPr/>
        <p:nvPr/>
      </p:nvGrpSpPr>
      <p:grpSpPr>
        <a:xfrm>
          <a:off x="0" y="0"/>
          <a:ext cx="0" cy="0"/>
          <a:chOff x="0" y="0"/>
          <a:chExt cx="0" cy="0"/>
        </a:xfrm>
      </p:grpSpPr>
      <p:sp useBgFill="1">
        <p:nvSpPr>
          <p:cNvPr id="7" name="Dikdörtgen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8" name="Dikdörtgen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9" name="Başlık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rtlCol="0" anchor="b"/>
          <a:lstStyle>
            <a:lvl1pPr>
              <a:defRPr spc="-20" baseline="0">
                <a:solidFill>
                  <a:schemeClr val="bg1"/>
                </a:solidFill>
              </a:defRPr>
            </a:lvl1pPr>
          </a:lstStyle>
          <a:p>
            <a:pPr rtl="0"/>
            <a:r>
              <a:rPr lang="tr-TR" noProof="0">
                <a:solidFill>
                  <a:srgbClr val="FFFFFF"/>
                </a:solidFill>
              </a:rPr>
              <a:t>Asıl başlık stilini düzenlemek için tıklayın</a:t>
            </a:r>
            <a:endParaRPr lang="tr-TR" noProof="0" dirty="0">
              <a:solidFill>
                <a:srgbClr val="FFFFFF"/>
              </a:solidFill>
            </a:endParaRPr>
          </a:p>
        </p:txBody>
      </p:sp>
      <p:sp>
        <p:nvSpPr>
          <p:cNvPr id="13" name="Alt Bilgi Yer Tutucusu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rtlCol="0"/>
          <a:lstStyle>
            <a:lvl1pPr>
              <a:defRPr>
                <a:solidFill>
                  <a:schemeClr val="bg1"/>
                </a:solidFill>
              </a:defRPr>
            </a:lvl1pPr>
          </a:lstStyle>
          <a:p>
            <a:pPr rtl="0"/>
            <a:r>
              <a:rPr lang="tr-TR" noProof="0" dirty="0"/>
              <a:t>Sunu başlığı</a:t>
            </a:r>
          </a:p>
        </p:txBody>
      </p:sp>
      <p:sp>
        <p:nvSpPr>
          <p:cNvPr id="19" name="Resim Yer Tutucusu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rtlCol="0"/>
          <a:lstStyle>
            <a:lvl1pPr marL="0" indent="0" algn="ctr">
              <a:buNone/>
              <a:defRPr/>
            </a:lvl1pPr>
          </a:lstStyle>
          <a:p>
            <a:pPr rtl="0"/>
            <a:r>
              <a:rPr lang="tr-TR" noProof="0" dirty="0"/>
              <a:t>Fotoğraf eklemek için tıklayın</a:t>
            </a:r>
          </a:p>
        </p:txBody>
      </p:sp>
      <p:sp>
        <p:nvSpPr>
          <p:cNvPr id="20" name="Resim Yer Tutucusu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rtlCol="0"/>
          <a:lstStyle>
            <a:lvl1pPr marL="0" indent="0" algn="ctr">
              <a:buNone/>
              <a:defRPr/>
            </a:lvl1pPr>
          </a:lstStyle>
          <a:p>
            <a:pPr rtl="0"/>
            <a:r>
              <a:rPr lang="tr-TR" noProof="0" dirty="0"/>
              <a:t>Fotoğraf eklemek için tıklayın</a:t>
            </a:r>
          </a:p>
        </p:txBody>
      </p:sp>
      <p:sp>
        <p:nvSpPr>
          <p:cNvPr id="24" name="Metin Yer Tutucusu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rtlCol="0">
            <a:normAutofit/>
          </a:bodyPr>
          <a:lstStyle>
            <a:lvl1pPr marL="342900" indent="-342900">
              <a:buFont typeface="Arial" panose="020B0604020202020204" pitchFamily="34" charset="0"/>
              <a:buChar char="•"/>
              <a:defRPr sz="2000"/>
            </a:lvl1pPr>
          </a:lstStyle>
          <a:p>
            <a:pPr lvl="0" rtl="0"/>
            <a:r>
              <a:rPr lang="tr-TR" noProof="0" dirty="0"/>
              <a:t>Metin eklemek için tıklayın</a:t>
            </a:r>
          </a:p>
        </p:txBody>
      </p:sp>
      <p:sp>
        <p:nvSpPr>
          <p:cNvPr id="14" name="Tarih Yer Tutucusu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rtlCol="0"/>
          <a:lstStyle>
            <a:lvl1pPr>
              <a:defRPr/>
            </a:lvl1pPr>
          </a:lstStyle>
          <a:p>
            <a:pPr rtl="0">
              <a:defRPr/>
            </a:pPr>
            <a:r>
              <a:rPr lang="tr-TR" noProof="0" dirty="0">
                <a:solidFill>
                  <a:prstClr val="black"/>
                </a:solidFill>
              </a:rPr>
              <a:t>20XX</a:t>
            </a:r>
          </a:p>
        </p:txBody>
      </p:sp>
      <p:sp>
        <p:nvSpPr>
          <p:cNvPr id="15" name="Slayt Numarası Yer Tutucusu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rtlCol="0"/>
          <a:lstStyle>
            <a:lvl1pPr>
              <a:defRPr>
                <a:latin typeface="Calibri" panose="020F0502020204030204" pitchFamily="34" charset="0"/>
              </a:defRPr>
            </a:lvl1pPr>
          </a:lstStyle>
          <a:p>
            <a:pPr>
              <a:defRPr/>
            </a:pPr>
            <a:fld id="{244D815C-8BF3-4ECF-A945-A2A7C2983AF9}" type="slidenum">
              <a:rPr lang="tr-TR" noProof="0" smtClean="0">
                <a:solidFill>
                  <a:prstClr val="black"/>
                </a:solidFill>
                <a:cs typeface="+mn-cs"/>
              </a:rPr>
              <a:pPr>
                <a:defRPr/>
              </a:pPr>
              <a:t>‹#›</a:t>
            </a:fld>
            <a:endParaRPr lang="tr-TR" noProof="0" dirty="0">
              <a:solidFill>
                <a:prstClr val="black"/>
              </a:solidFill>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sp>
        <p:nvSpPr>
          <p:cNvPr id="3" name="Dikdörtgen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4" name="Başlık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rtlCol="0"/>
          <a:lstStyle>
            <a:lvl1pPr>
              <a:defRPr spc="-20" baseline="0">
                <a:solidFill>
                  <a:schemeClr val="bg1"/>
                </a:solidFill>
              </a:defRPr>
            </a:lvl1pPr>
          </a:lstStyle>
          <a:p>
            <a:pPr rtl="0"/>
            <a:r>
              <a:rPr lang="tr-TR" noProof="0">
                <a:solidFill>
                  <a:srgbClr val="FFFFFF"/>
                </a:solidFill>
              </a:rPr>
              <a:t>Asıl başlık stilini düzenlemek için tıklayın</a:t>
            </a:r>
          </a:p>
        </p:txBody>
      </p:sp>
      <p:sp>
        <p:nvSpPr>
          <p:cNvPr id="12" name="Resim Yer Tutucusu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rtlCol="0"/>
          <a:lstStyle>
            <a:lvl1pPr marL="0" indent="0" algn="ctr">
              <a:buNone/>
              <a:defRPr/>
            </a:lvl1pPr>
          </a:lstStyle>
          <a:p>
            <a:pPr rtl="0"/>
            <a:r>
              <a:rPr lang="tr-TR" noProof="0"/>
              <a:t>Fotoğraf eklemek için tıklayın</a:t>
            </a:r>
          </a:p>
        </p:txBody>
      </p:sp>
      <p:sp>
        <p:nvSpPr>
          <p:cNvPr id="7" name="Alt Bilgi Yer Tutucusu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r>
              <a:rPr lang="tr-TR" noProof="0">
                <a:effectLst>
                  <a:outerShdw blurRad="38100" dist="38100" dir="2700000" algn="tl">
                    <a:srgbClr val="000000">
                      <a:alpha val="43137"/>
                    </a:srgbClr>
                  </a:outerShdw>
                </a:effectLst>
              </a:rPr>
              <a:t>Sunu başlığı</a:t>
            </a:r>
          </a:p>
        </p:txBody>
      </p:sp>
      <p:sp>
        <p:nvSpPr>
          <p:cNvPr id="6" name="İçerik Yer Tutucusu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rtlCol="0">
            <a:normAutofit/>
          </a:bodyPr>
          <a:lstStyle>
            <a:lvl1pPr marL="0" indent="0">
              <a:buNone/>
              <a:defRPr/>
            </a:lvl1pPr>
          </a:lstStyle>
          <a:p>
            <a:pPr lvl="0" rtl="0"/>
            <a:r>
              <a:rPr lang="tr-TR" noProof="0"/>
              <a:t>Asıl metin stillerini düzenlemek için tıklayın</a:t>
            </a:r>
          </a:p>
        </p:txBody>
      </p:sp>
      <p:sp>
        <p:nvSpPr>
          <p:cNvPr id="8" name="Tarih Yer Tutucusu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rtlCol="0"/>
          <a:lstStyle>
            <a:lvl1pPr>
              <a:defRPr/>
            </a:lvl1pPr>
          </a:lstStyle>
          <a:p>
            <a:pPr rtl="0">
              <a:defRPr/>
            </a:pPr>
            <a:r>
              <a:rPr lang="tr-TR" noProof="0">
                <a:solidFill>
                  <a:prstClr val="black"/>
                </a:solidFill>
              </a:rPr>
              <a:t>20XX</a:t>
            </a:r>
          </a:p>
        </p:txBody>
      </p:sp>
      <p:sp>
        <p:nvSpPr>
          <p:cNvPr id="9" name="Slayt Numarası Yer Tutucusu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rtlCol="0"/>
          <a:lstStyle>
            <a:lvl1pPr>
              <a:defRPr>
                <a:latin typeface="Calibri" panose="020F0502020204030204" pitchFamily="34" charset="0"/>
              </a:defRPr>
            </a:lvl1pPr>
          </a:lstStyle>
          <a:p>
            <a:pPr>
              <a:defRPr/>
            </a:pPr>
            <a:fld id="{CD6D940D-6D44-4DF9-9322-B4B11F7EDCD0}" type="slidenum">
              <a:rPr lang="tr-TR" noProof="0" smtClean="0">
                <a:solidFill>
                  <a:prstClr val="black"/>
                </a:solidFill>
                <a:cs typeface="+mn-cs"/>
              </a:rPr>
              <a:pPr>
                <a:defRPr/>
              </a:pPr>
              <a:t>‹#›</a:t>
            </a:fld>
            <a:endParaRPr lang="tr-TR" noProof="0">
              <a:solidFill>
                <a:prstClr val="black"/>
              </a:solidFill>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ölüm Sonu">
    <p:spTree>
      <p:nvGrpSpPr>
        <p:cNvPr id="1" name=""/>
        <p:cNvGrpSpPr/>
        <p:nvPr/>
      </p:nvGrpSpPr>
      <p:grpSpPr>
        <a:xfrm>
          <a:off x="0" y="0"/>
          <a:ext cx="0" cy="0"/>
          <a:chOff x="0" y="0"/>
          <a:chExt cx="0" cy="0"/>
        </a:xfrm>
      </p:grpSpPr>
      <p:sp>
        <p:nvSpPr>
          <p:cNvPr id="3" name="Dikdörtgen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CAB4C3"/>
              </a:solidFill>
              <a:effectLst/>
              <a:uLnTx/>
              <a:uFillTx/>
              <a:latin typeface="Calibri" panose="020F0502020204030204" pitchFamily="34" charset="0"/>
              <a:ea typeface="+mn-ea"/>
              <a:cs typeface="+mn-cs"/>
            </a:endParaRPr>
          </a:p>
        </p:txBody>
      </p:sp>
      <p:sp>
        <p:nvSpPr>
          <p:cNvPr id="4" name="Başlık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rtlCol="0">
            <a:normAutofit/>
          </a:bodyPr>
          <a:lstStyle>
            <a:lvl1pPr>
              <a:defRPr spc="-20" baseline="0">
                <a:solidFill>
                  <a:schemeClr val="bg1"/>
                </a:solidFill>
              </a:defRPr>
            </a:lvl1pPr>
          </a:lstStyle>
          <a:p>
            <a:pPr rtl="0"/>
            <a:r>
              <a:rPr lang="tr-TR" sz="6000" noProof="0"/>
              <a:t>Asıl başlık stilini düzenlemek için tıklayın</a:t>
            </a:r>
          </a:p>
        </p:txBody>
      </p:sp>
      <p:sp>
        <p:nvSpPr>
          <p:cNvPr id="5" name="Alt Başlık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rtlCol="0">
            <a:normAutofit/>
          </a:bodyPr>
          <a:lstStyle>
            <a:lvl1pPr marL="0" indent="0">
              <a:buNone/>
              <a:defRPr sz="2400">
                <a:solidFill>
                  <a:schemeClr val="bg1"/>
                </a:solidFill>
              </a:defRPr>
            </a:lvl1pPr>
          </a:lstStyle>
          <a:p>
            <a:pPr rtl="0"/>
            <a:r>
              <a:rPr lang="tr-TR" noProof="0"/>
              <a:t>Asıl alt başlık stilini düzenlemek için tıklayın</a:t>
            </a:r>
          </a:p>
        </p:txBody>
      </p:sp>
      <p:sp>
        <p:nvSpPr>
          <p:cNvPr id="16" name="Resim Yer Tutucusu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rtlCol="0"/>
          <a:lstStyle>
            <a:lvl1pPr marL="0" indent="0" algn="l">
              <a:buNone/>
              <a:defRPr/>
            </a:lvl1pPr>
          </a:lstStyle>
          <a:p>
            <a:pPr rtl="0"/>
            <a:r>
              <a:rPr lang="tr-TR" noProof="0"/>
              <a:t>Fotoğraf eklemek için tıklayın</a:t>
            </a:r>
          </a:p>
        </p:txBody>
      </p:sp>
      <p:sp>
        <p:nvSpPr>
          <p:cNvPr id="8" name="Alt Bilgi Yer Tutucusu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tr-TR" noProof="0">
                <a:effectLst>
                  <a:outerShdw blurRad="38100" dist="38100" dir="2700000" algn="tl">
                    <a:srgbClr val="000000">
                      <a:alpha val="43137"/>
                    </a:srgbClr>
                  </a:outerShdw>
                </a:effectLst>
              </a:rPr>
              <a:t>Sunu başlığı</a:t>
            </a:r>
          </a:p>
        </p:txBody>
      </p:sp>
      <p:sp>
        <p:nvSpPr>
          <p:cNvPr id="14" name="Resim Yer Tutucusu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rtlCol="0"/>
          <a:lstStyle>
            <a:lvl1pPr marL="0" indent="0" algn="ctr">
              <a:buNone/>
              <a:defRPr/>
            </a:lvl1pPr>
          </a:lstStyle>
          <a:p>
            <a:pPr rtl="0"/>
            <a:r>
              <a:rPr lang="tr-TR" noProof="0"/>
              <a:t>Fotoğraf eklemek için tıklayın</a:t>
            </a:r>
          </a:p>
        </p:txBody>
      </p:sp>
      <p:sp>
        <p:nvSpPr>
          <p:cNvPr id="17" name="Resim Yer Tutucusu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rtlCol="0"/>
          <a:lstStyle>
            <a:lvl1pPr marL="0" indent="0">
              <a:buNone/>
              <a:defRPr/>
            </a:lvl1pPr>
          </a:lstStyle>
          <a:p>
            <a:pPr rtl="0"/>
            <a:r>
              <a:rPr lang="tr-TR" noProof="0"/>
              <a:t>Fotoğraf eklemek için tıklayın</a:t>
            </a:r>
          </a:p>
        </p:txBody>
      </p:sp>
      <p:sp>
        <p:nvSpPr>
          <p:cNvPr id="10" name="Tarih Yer Tutucusu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tr-TR" noProof="0">
                <a:effectLst>
                  <a:outerShdw blurRad="38100" dist="38100" dir="2700000" algn="tl">
                    <a:srgbClr val="000000">
                      <a:alpha val="43137"/>
                    </a:srgbClr>
                  </a:outerShdw>
                </a:effectLst>
              </a:rPr>
              <a:t>20XX</a:t>
            </a:r>
          </a:p>
        </p:txBody>
      </p:sp>
      <p:sp>
        <p:nvSpPr>
          <p:cNvPr id="11" name="Slayt Numarası Yer Tutucusu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2722F022-211C-4882-844C-086FEA6806AA}" type="slidenum">
              <a:rPr lang="tr-TR" noProof="0" smtClean="0">
                <a:effectLst>
                  <a:outerShdw blurRad="38100" dist="38100" dir="2700000" algn="tl">
                    <a:srgbClr val="000000">
                      <a:alpha val="43137"/>
                    </a:srgbClr>
                  </a:outerShdw>
                </a:effectLst>
              </a:rPr>
              <a:pPr>
                <a:defRPr/>
              </a:pPr>
              <a:t>‹#›</a:t>
            </a:fld>
            <a:endParaRPr lang="tr-TR"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k">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4" name="Başlık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rtlCol="0"/>
          <a:lstStyle>
            <a:lvl1pPr>
              <a:lnSpc>
                <a:spcPct val="100000"/>
              </a:lnSpc>
              <a:defRPr spc="-20" baseline="0">
                <a:solidFill>
                  <a:schemeClr val="bg1"/>
                </a:solidFill>
              </a:defRPr>
            </a:lvl1pPr>
          </a:lstStyle>
          <a:p>
            <a:pPr rtl="0"/>
            <a:r>
              <a:rPr lang="tr-TR" noProof="0"/>
              <a:t>Metin  eklemek için tıklayın</a:t>
            </a:r>
          </a:p>
        </p:txBody>
      </p:sp>
      <p:sp>
        <p:nvSpPr>
          <p:cNvPr id="13" name="Alt Bilgi Yer Tutucusu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tr-TR" noProof="0"/>
              <a:t>Sunu başlığı</a:t>
            </a:r>
          </a:p>
        </p:txBody>
      </p:sp>
      <p:sp>
        <p:nvSpPr>
          <p:cNvPr id="3" name="İçerik Yer Tutucusu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rtlCol="0"/>
          <a:lstStyle>
            <a:lvl1pPr>
              <a:defRPr/>
            </a:lvl1pPr>
          </a:lstStyle>
          <a:p>
            <a:pPr lvl="0" rtl="0"/>
            <a:r>
              <a:rPr lang="tr-TR" noProof="0"/>
              <a:t>İçerik eklemek için tıklayın</a:t>
            </a:r>
          </a:p>
        </p:txBody>
      </p:sp>
      <p:sp>
        <p:nvSpPr>
          <p:cNvPr id="14" name="Tarih Yer Tutucusu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rtlCol="0"/>
          <a:lstStyle>
            <a:lvl1pPr>
              <a:defRPr/>
            </a:lvl1pPr>
          </a:lstStyle>
          <a:p>
            <a:pPr rtl="0">
              <a:defRPr/>
            </a:pPr>
            <a:r>
              <a:rPr lang="tr-TR" noProof="0">
                <a:solidFill>
                  <a:prstClr val="black"/>
                </a:solidFill>
              </a:rPr>
              <a:t>20XX</a:t>
            </a:r>
          </a:p>
        </p:txBody>
      </p:sp>
      <p:sp>
        <p:nvSpPr>
          <p:cNvPr id="15" name="Slayt Numarası Yer Tutucusu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rtlCol="0"/>
          <a:lstStyle>
            <a:lvl1pPr>
              <a:defRPr>
                <a:latin typeface="Calibri" panose="020F0502020204030204" pitchFamily="34" charset="0"/>
              </a:defRPr>
            </a:lvl1pPr>
          </a:lstStyle>
          <a:p>
            <a:pPr>
              <a:defRPr/>
            </a:pPr>
            <a:fld id="{06B786C7-B8F9-4072-AAAA-17258464D730}" type="slidenum">
              <a:rPr lang="tr-TR" noProof="0" smtClean="0">
                <a:solidFill>
                  <a:prstClr val="black"/>
                </a:solidFill>
                <a:cs typeface="+mn-cs"/>
              </a:rPr>
              <a:pPr>
                <a:defRPr/>
              </a:pPr>
              <a:t>‹#›</a:t>
            </a:fld>
            <a:endParaRPr lang="tr-TR" noProof="0">
              <a:solidFill>
                <a:prstClr val="black"/>
              </a:solidFill>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o">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4" name="Başlık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rtlCol="0"/>
          <a:lstStyle>
            <a:lvl1pPr>
              <a:lnSpc>
                <a:spcPct val="100000"/>
              </a:lnSpc>
              <a:defRPr spc="-20" baseline="0">
                <a:solidFill>
                  <a:schemeClr val="bg1"/>
                </a:solidFill>
              </a:defRPr>
            </a:lvl1pPr>
          </a:lstStyle>
          <a:p>
            <a:pPr rtl="0"/>
            <a:r>
              <a:rPr lang="tr-TR" noProof="0"/>
              <a:t>Metin  eklemek için tıklayın</a:t>
            </a:r>
          </a:p>
        </p:txBody>
      </p:sp>
      <p:sp>
        <p:nvSpPr>
          <p:cNvPr id="9" name="Alt Bilgi Yer Tutucusu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tr-TR" noProof="0"/>
              <a:t>Sunu başlığı</a:t>
            </a:r>
          </a:p>
        </p:txBody>
      </p:sp>
      <p:sp>
        <p:nvSpPr>
          <p:cNvPr id="3" name="İçerik Yer Tutucusu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rtlCol="0"/>
          <a:lstStyle>
            <a:lvl1pPr>
              <a:defRPr/>
            </a:lvl1pPr>
          </a:lstStyle>
          <a:p>
            <a:pPr lvl="0" rtl="0"/>
            <a:r>
              <a:rPr lang="tr-TR" noProof="0"/>
              <a:t>İçerik eklemek için tıklayın</a:t>
            </a:r>
          </a:p>
        </p:txBody>
      </p:sp>
      <p:sp>
        <p:nvSpPr>
          <p:cNvPr id="10" name="Tarih Yer Tutucusu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rtlCol="0"/>
          <a:lstStyle>
            <a:lvl1pPr>
              <a:defRPr/>
            </a:lvl1pPr>
          </a:lstStyle>
          <a:p>
            <a:pPr rtl="0">
              <a:defRPr/>
            </a:pPr>
            <a:r>
              <a:rPr lang="tr-TR" noProof="0">
                <a:solidFill>
                  <a:prstClr val="black"/>
                </a:solidFill>
              </a:rPr>
              <a:t>20XX</a:t>
            </a:r>
          </a:p>
        </p:txBody>
      </p:sp>
      <p:sp>
        <p:nvSpPr>
          <p:cNvPr id="11" name="Slayt Numarası Yer Tutucusu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rtlCol="0"/>
          <a:lstStyle>
            <a:lvl1pPr>
              <a:defRPr>
                <a:latin typeface="Calibri" panose="020F0502020204030204" pitchFamily="34" charset="0"/>
              </a:defRPr>
            </a:lvl1pPr>
          </a:lstStyle>
          <a:p>
            <a:pPr>
              <a:defRPr/>
            </a:pPr>
            <a:fld id="{06B786C7-B8F9-4072-AAAA-17258464D730}" type="slidenum">
              <a:rPr lang="tr-TR" noProof="0" smtClean="0">
                <a:solidFill>
                  <a:prstClr val="black"/>
                </a:solidFill>
                <a:cs typeface="+mn-cs"/>
              </a:rPr>
              <a:pPr>
                <a:defRPr/>
              </a:pPr>
              <a:t>‹#›</a:t>
            </a:fld>
            <a:endParaRPr lang="tr-TR" noProof="0">
              <a:solidFill>
                <a:prstClr val="black"/>
              </a:solidFill>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ıntı">
    <p:spTree>
      <p:nvGrpSpPr>
        <p:cNvPr id="1" name=""/>
        <p:cNvGrpSpPr/>
        <p:nvPr/>
      </p:nvGrpSpPr>
      <p:grpSpPr>
        <a:xfrm>
          <a:off x="0" y="0"/>
          <a:ext cx="0" cy="0"/>
          <a:chOff x="0" y="0"/>
          <a:chExt cx="0" cy="0"/>
        </a:xfrm>
      </p:grpSpPr>
      <p:sp>
        <p:nvSpPr>
          <p:cNvPr id="26" name="Resim Yer Tutucusu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rtlCol="0"/>
          <a:lstStyle>
            <a:lvl1pPr marL="0" indent="0" algn="ctr">
              <a:buNone/>
              <a:defRPr/>
            </a:lvl1pPr>
          </a:lstStyle>
          <a:p>
            <a:pPr rtl="0"/>
            <a:r>
              <a:rPr lang="tr-TR" noProof="0"/>
              <a:t>Fotoğraf eklemek için tıklayın</a:t>
            </a:r>
          </a:p>
        </p:txBody>
      </p:sp>
      <p:sp>
        <p:nvSpPr>
          <p:cNvPr id="17" name="Başlık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rtlCol="0">
            <a:normAutofit/>
          </a:bodyPr>
          <a:lstStyle>
            <a:lvl1pPr algn="r">
              <a:defRPr sz="6000">
                <a:solidFill>
                  <a:schemeClr val="bg1"/>
                </a:solidFill>
              </a:defRPr>
            </a:lvl1pPr>
          </a:lstStyle>
          <a:p>
            <a:pPr algn="r" rtl="0"/>
            <a:r>
              <a:rPr lang="tr-TR" noProof="0">
                <a:solidFill>
                  <a:srgbClr val="FFFFFF"/>
                </a:solidFill>
                <a:effectLst>
                  <a:outerShdw blurRad="38100" dist="38100" dir="2700000" algn="tl">
                    <a:srgbClr val="000000">
                      <a:alpha val="43137"/>
                    </a:srgbClr>
                  </a:outerShdw>
                </a:effectLst>
              </a:rPr>
              <a:t>Asıl başlık stilini düzenlemek için tıklayın</a:t>
            </a:r>
          </a:p>
        </p:txBody>
      </p:sp>
      <p:sp>
        <p:nvSpPr>
          <p:cNvPr id="18" name="Alt Başlık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rtlCol="0" anchor="t">
            <a:normAutofit/>
          </a:bodyPr>
          <a:lstStyle>
            <a:lvl1pPr marL="0" indent="0" algn="r">
              <a:buNone/>
              <a:defRPr sz="2800" b="1" baseline="0">
                <a:solidFill>
                  <a:schemeClr val="bg1"/>
                </a:solidFill>
              </a:defRPr>
            </a:lvl1pPr>
          </a:lstStyle>
          <a:p>
            <a:pPr algn="r" rtl="0"/>
            <a:r>
              <a:rPr lang="tr-TR" noProof="0">
                <a:solidFill>
                  <a:srgbClr val="FFFFFF"/>
                </a:solidFill>
                <a:effectLst>
                  <a:outerShdw blurRad="38100" dist="38100" dir="2700000" algn="tl">
                    <a:srgbClr val="000000">
                      <a:alpha val="43137"/>
                    </a:srgbClr>
                  </a:outerShdw>
                </a:effectLst>
              </a:rPr>
              <a:t>Asıl alt başlık stilini düzenlemek için tıklayın</a:t>
            </a:r>
          </a:p>
        </p:txBody>
      </p:sp>
      <p:sp>
        <p:nvSpPr>
          <p:cNvPr id="19" name="Alt Bilgi Yer Tutucusu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tr-TR" noProof="0">
                <a:effectLst>
                  <a:outerShdw blurRad="38100" dist="38100" dir="2700000" algn="tl">
                    <a:srgbClr val="000000">
                      <a:alpha val="43137"/>
                    </a:srgbClr>
                  </a:outerShdw>
                </a:effectLst>
              </a:rPr>
              <a:t>Sunu başlığı</a:t>
            </a:r>
          </a:p>
        </p:txBody>
      </p:sp>
      <p:sp>
        <p:nvSpPr>
          <p:cNvPr id="20" name="Tarih Yer Tutucusu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tr-TR" noProof="0">
                <a:effectLst>
                  <a:outerShdw blurRad="38100" dist="38100" dir="2700000" algn="tl">
                    <a:srgbClr val="000000">
                      <a:alpha val="43137"/>
                    </a:srgbClr>
                  </a:outerShdw>
                </a:effectLst>
              </a:rPr>
              <a:t>20XX</a:t>
            </a:r>
          </a:p>
        </p:txBody>
      </p:sp>
      <p:sp>
        <p:nvSpPr>
          <p:cNvPr id="21" name="Slayt Numarası Yer Tutucusu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CD6D940D-6D44-4DF9-9322-B4B11F7EDCD0}" type="slidenum">
              <a:rPr lang="tr-TR" noProof="0" smtClean="0">
                <a:effectLst>
                  <a:outerShdw blurRad="38100" dist="38100" dir="2700000" algn="tl">
                    <a:srgbClr val="000000">
                      <a:alpha val="43137"/>
                    </a:srgbClr>
                  </a:outerShdw>
                </a:effectLst>
              </a:rPr>
              <a:pPr>
                <a:defRPr/>
              </a:pPr>
              <a:t>‹#›</a:t>
            </a:fld>
            <a:endParaRPr lang="tr-TR"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kip">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0" name="Başlık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rtlCol="0" anchor="ctr"/>
          <a:lstStyle>
            <a:lvl1pPr>
              <a:lnSpc>
                <a:spcPct val="100000"/>
              </a:lnSpc>
              <a:defRPr spc="-20" baseline="0">
                <a:solidFill>
                  <a:schemeClr val="bg1"/>
                </a:solidFill>
              </a:defRPr>
            </a:lvl1pPr>
          </a:lstStyle>
          <a:p>
            <a:pPr rtl="0"/>
            <a:r>
              <a:rPr lang="tr-TR" noProof="0"/>
              <a:t>Başlık eklemek için tıklayın</a:t>
            </a:r>
          </a:p>
        </p:txBody>
      </p:sp>
      <p:sp>
        <p:nvSpPr>
          <p:cNvPr id="8" name="İçerik Yer Tutucusu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rtlCol="0"/>
          <a:lstStyle>
            <a:lvl1pPr>
              <a:defRPr/>
            </a:lvl1pPr>
          </a:lstStyle>
          <a:p>
            <a:pPr lvl="0" rtl="0"/>
            <a:r>
              <a:rPr lang="tr-TR" noProof="0"/>
              <a:t>İçerik eklemek için tıklayın</a:t>
            </a:r>
          </a:p>
        </p:txBody>
      </p:sp>
      <p:sp>
        <p:nvSpPr>
          <p:cNvPr id="4" name="Alt Bilgi Yer Tutucusu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rtlCol="0"/>
          <a:lstStyle>
            <a:lvl1pPr>
              <a:defRPr/>
            </a:lvl1pPr>
          </a:lstStyle>
          <a:p>
            <a:pPr rtl="0"/>
            <a:r>
              <a:rPr lang="tr-TR" noProof="0">
                <a:solidFill>
                  <a:prstClr val="black"/>
                </a:solidFill>
              </a:rPr>
              <a:t>Sunu başlığı</a:t>
            </a:r>
          </a:p>
        </p:txBody>
      </p:sp>
      <p:sp>
        <p:nvSpPr>
          <p:cNvPr id="5" name="Tarih Yer Tutucusu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rtlCol="0"/>
          <a:lstStyle>
            <a:lvl1pPr>
              <a:defRPr/>
            </a:lvl1pPr>
          </a:lstStyle>
          <a:p>
            <a:pPr rtl="0">
              <a:defRPr/>
            </a:pPr>
            <a:r>
              <a:rPr lang="tr-TR" noProof="0">
                <a:solidFill>
                  <a:prstClr val="black"/>
                </a:solidFill>
              </a:rPr>
              <a:t>20XX</a:t>
            </a:r>
          </a:p>
        </p:txBody>
      </p:sp>
      <p:sp>
        <p:nvSpPr>
          <p:cNvPr id="6" name="Slayt Numarası Yer Tutucusu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rtlCol="0"/>
          <a:lstStyle>
            <a:lvl1pPr>
              <a:defRPr>
                <a:latin typeface="Calibri" panose="020F0502020204030204" pitchFamily="34" charset="0"/>
              </a:defRPr>
            </a:lvl1pPr>
          </a:lstStyle>
          <a:p>
            <a:pPr>
              <a:defRPr/>
            </a:pPr>
            <a:fld id="{06B786C7-B8F9-4072-AAAA-17258464D730}" type="slidenum">
              <a:rPr lang="tr-TR" noProof="0" smtClean="0">
                <a:solidFill>
                  <a:prstClr val="black"/>
                </a:solidFill>
                <a:cs typeface="+mn-cs"/>
              </a:rPr>
              <a:pPr>
                <a:defRPr/>
              </a:pPr>
              <a:t>‹#›</a:t>
            </a:fld>
            <a:endParaRPr lang="tr-TR" noProof="0">
              <a:solidFill>
                <a:prstClr val="black"/>
              </a:solidFill>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aman Çizelgesi">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0" name="Başlık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rtlCol="0" anchor="ctr"/>
          <a:lstStyle>
            <a:lvl1pPr>
              <a:lnSpc>
                <a:spcPct val="100000"/>
              </a:lnSpc>
              <a:defRPr spc="-20" baseline="0">
                <a:solidFill>
                  <a:schemeClr val="bg1"/>
                </a:solidFill>
              </a:defRPr>
            </a:lvl1pPr>
          </a:lstStyle>
          <a:p>
            <a:pPr rtl="0"/>
            <a:r>
              <a:rPr lang="tr-TR" noProof="0"/>
              <a:t>Başlık eklemek için tıklayın</a:t>
            </a:r>
          </a:p>
        </p:txBody>
      </p:sp>
      <p:sp>
        <p:nvSpPr>
          <p:cNvPr id="9" name="İçerik Yer Tutucusu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rtlCol="0"/>
          <a:lstStyle>
            <a:lvl1pPr>
              <a:defRPr/>
            </a:lvl1pPr>
          </a:lstStyle>
          <a:p>
            <a:pPr lvl="0" rtl="0"/>
            <a:r>
              <a:rPr lang="tr-TR" noProof="0"/>
              <a:t>İçerik eklemek için tıklayın</a:t>
            </a:r>
          </a:p>
        </p:txBody>
      </p:sp>
      <p:sp>
        <p:nvSpPr>
          <p:cNvPr id="4" name="Alt Bilgi Yer Tutucusu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rtlCol="0"/>
          <a:lstStyle>
            <a:lvl1pPr>
              <a:defRPr/>
            </a:lvl1pPr>
          </a:lstStyle>
          <a:p>
            <a:pPr rtl="0"/>
            <a:r>
              <a:rPr lang="tr-TR" noProof="0">
                <a:solidFill>
                  <a:prstClr val="black"/>
                </a:solidFill>
              </a:rPr>
              <a:t>Sunu başlığı</a:t>
            </a:r>
          </a:p>
        </p:txBody>
      </p:sp>
      <p:sp>
        <p:nvSpPr>
          <p:cNvPr id="5" name="Tarih Yer Tutucusu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rtlCol="0"/>
          <a:lstStyle>
            <a:lvl1pPr>
              <a:defRPr/>
            </a:lvl1pPr>
          </a:lstStyle>
          <a:p>
            <a:pPr rtl="0">
              <a:defRPr/>
            </a:pPr>
            <a:r>
              <a:rPr lang="tr-TR" noProof="0">
                <a:solidFill>
                  <a:prstClr val="black"/>
                </a:solidFill>
              </a:rPr>
              <a:t>20XX</a:t>
            </a:r>
          </a:p>
        </p:txBody>
      </p:sp>
      <p:sp>
        <p:nvSpPr>
          <p:cNvPr id="6" name="Slayt Numarası Yer Tutucusu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rtlCol="0"/>
          <a:lstStyle>
            <a:lvl1pPr>
              <a:defRPr>
                <a:latin typeface="Calibri" panose="020F0502020204030204" pitchFamily="34" charset="0"/>
              </a:defRPr>
            </a:lvl1pPr>
          </a:lstStyle>
          <a:p>
            <a:pPr>
              <a:defRPr/>
            </a:pPr>
            <a:fld id="{06B786C7-B8F9-4072-AAAA-17258464D730}" type="slidenum">
              <a:rPr lang="tr-TR" noProof="0" smtClean="0">
                <a:solidFill>
                  <a:prstClr val="black"/>
                </a:solidFill>
                <a:cs typeface="+mn-cs"/>
              </a:rPr>
              <a:pPr>
                <a:defRPr/>
              </a:pPr>
              <a:t>‹#›</a:t>
            </a:fld>
            <a:endParaRPr lang="tr-TR" noProof="0">
              <a:solidFill>
                <a:prstClr val="black"/>
              </a:solidFill>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latin typeface="Calibri" panose="020F0502020204030204" pitchFamily="34" charset="0"/>
                <a:cs typeface="Calibri" panose="020F0502020204030204" pitchFamily="34" charset="0"/>
              </a:defRPr>
            </a:lvl1pPr>
          </a:lstStyle>
          <a:p>
            <a:r>
              <a:rPr lang="tr-TR" noProof="0"/>
              <a:t>20XX</a:t>
            </a:r>
            <a:endParaRPr lang="tr-TR" noProof="0">
              <a:latin typeface="Calibri" panose="020F0502020204030204" pitchFamily="34" charset="0"/>
              <a:cs typeface="Calibri" panose="020F0502020204030204" pitchFamily="34" charset="0"/>
            </a:endParaRPr>
          </a:p>
        </p:txBody>
      </p:sp>
      <p:sp>
        <p:nvSpPr>
          <p:cNvPr id="5" name="Alt Bilgi Yer Tutucusu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latin typeface="Calibri" panose="020F0502020204030204" pitchFamily="34" charset="0"/>
                <a:cs typeface="Calibri" panose="020F0502020204030204" pitchFamily="34" charset="0"/>
              </a:defRPr>
            </a:lvl1pPr>
          </a:lstStyle>
          <a:p>
            <a:r>
              <a:rPr lang="tr-TR" noProof="0"/>
              <a:t>Sunu başlığı</a:t>
            </a:r>
            <a:endParaRPr lang="tr-TR" noProof="0">
              <a:latin typeface="Calibri" panose="020F0502020204030204" pitchFamily="34" charset="0"/>
              <a:cs typeface="Calibri" panose="020F0502020204030204" pitchFamily="34" charset="0"/>
            </a:endParaRPr>
          </a:p>
        </p:txBody>
      </p:sp>
      <p:sp>
        <p:nvSpPr>
          <p:cNvPr id="6" name="Slayt Numarası Yer Tutucusu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latin typeface="Calibri" panose="020F0502020204030204" pitchFamily="34" charset="0"/>
                <a:cs typeface="Calibri" panose="020F0502020204030204" pitchFamily="34" charset="0"/>
              </a:defRPr>
            </a:lvl1pPr>
          </a:lstStyle>
          <a:p>
            <a:fld id="{0D4885A8-DDA8-4FCF-AB25-DA8F78EC7557}"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5" r:id="rId12"/>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247.gif"/><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249.gif"/><Relationship Id="rId4" Type="http://schemas.openxmlformats.org/officeDocument/2006/relationships/image" Target="../media/image248.gif"/></Relationships>
</file>

<file path=ppt/slides/_rels/slide101.xml.rels><?xml version="1.0" encoding="UTF-8" standalone="yes"?>
<Relationships xmlns="http://schemas.openxmlformats.org/package/2006/relationships"><Relationship Id="rId3" Type="http://schemas.openxmlformats.org/officeDocument/2006/relationships/image" Target="../media/image250.gif"/><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252.png"/></Relationships>
</file>

<file path=ppt/slides/_rels/slide10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254.png"/></Relationships>
</file>

<file path=ppt/slides/_rels/slide10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7.gif"/><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image" Target="../media/image259.gif"/><Relationship Id="rId4" Type="http://schemas.openxmlformats.org/officeDocument/2006/relationships/image" Target="../media/image258.gif"/></Relationships>
</file>

<file path=ppt/slides/_rels/slide106.xml.rels><?xml version="1.0" encoding="UTF-8" standalone="yes"?>
<Relationships xmlns="http://schemas.openxmlformats.org/package/2006/relationships"><Relationship Id="rId3" Type="http://schemas.openxmlformats.org/officeDocument/2006/relationships/image" Target="../media/image260.gif"/><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09.xml.rels><?xml version="1.0" encoding="UTF-8" standalone="yes"?>
<Relationships xmlns="http://schemas.openxmlformats.org/package/2006/relationships"><Relationship Id="rId3" Type="http://schemas.openxmlformats.org/officeDocument/2006/relationships/image" Target="../media/image265.gif"/><Relationship Id="rId2" Type="http://schemas.openxmlformats.org/officeDocument/2006/relationships/notesSlide" Target="../notesSlides/notesSlide109.xml"/><Relationship Id="rId1" Type="http://schemas.openxmlformats.org/officeDocument/2006/relationships/slideLayout" Target="../slideLayouts/slideLayout4.xml"/><Relationship Id="rId5" Type="http://schemas.openxmlformats.org/officeDocument/2006/relationships/image" Target="../media/image267.gif"/><Relationship Id="rId4" Type="http://schemas.openxmlformats.org/officeDocument/2006/relationships/image" Target="../media/image266.gif"/></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gif"/></Relationships>
</file>

<file path=ppt/slides/_rels/slide110.xml.rels><?xml version="1.0" encoding="UTF-8" standalone="yes"?>
<Relationships xmlns="http://schemas.openxmlformats.org/package/2006/relationships"><Relationship Id="rId3" Type="http://schemas.openxmlformats.org/officeDocument/2006/relationships/image" Target="../media/image268.gif"/><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1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272.png"/></Relationships>
</file>

<file path=ppt/slides/_rels/slide11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274.png"/></Relationships>
</file>

<file path=ppt/slides/_rels/slide114.xml.rels><?xml version="1.0" encoding="UTF-8" standalone="yes"?>
<Relationships xmlns="http://schemas.openxmlformats.org/package/2006/relationships"><Relationship Id="rId3" Type="http://schemas.openxmlformats.org/officeDocument/2006/relationships/image" Target="../media/image275.gif"/><Relationship Id="rId2" Type="http://schemas.openxmlformats.org/officeDocument/2006/relationships/notesSlide" Target="../notesSlides/notesSlide114.xml"/><Relationship Id="rId1" Type="http://schemas.openxmlformats.org/officeDocument/2006/relationships/slideLayout" Target="../slideLayouts/slideLayout4.xml"/><Relationship Id="rId5" Type="http://schemas.openxmlformats.org/officeDocument/2006/relationships/image" Target="../media/image277.gif"/><Relationship Id="rId4" Type="http://schemas.openxmlformats.org/officeDocument/2006/relationships/image" Target="../media/image276.gif"/></Relationships>
</file>

<file path=ppt/slides/_rels/slide11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11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281.png"/></Relationships>
</file>

<file path=ppt/slides/_rels/slide11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8" Type="http://schemas.openxmlformats.org/officeDocument/2006/relationships/hyperlink" Target="https://en.wikipedia.org/wiki/Machine_learning" TargetMode="External"/><Relationship Id="rId3" Type="http://schemas.openxmlformats.org/officeDocument/2006/relationships/image" Target="../media/image287.jpeg"/><Relationship Id="rId7" Type="http://schemas.openxmlformats.org/officeDocument/2006/relationships/hyperlink" Target="https://www.coursera.org/articles/machine-learning-algorithms" TargetMode="External"/><Relationship Id="rId2" Type="http://schemas.openxmlformats.org/officeDocument/2006/relationships/notesSlide" Target="../notesSlides/notesSlide120.xml"/><Relationship Id="rId1" Type="http://schemas.openxmlformats.org/officeDocument/2006/relationships/slideLayout" Target="../slideLayouts/slideLayout12.xml"/><Relationship Id="rId6" Type="http://schemas.openxmlformats.org/officeDocument/2006/relationships/hyperlink" Target="https://www.kaggle.com/datasets/adityakadiwal/water-potability" TargetMode="External"/><Relationship Id="rId5" Type="http://schemas.openxmlformats.org/officeDocument/2006/relationships/hyperlink" Target="https://www.doftdare.com/" TargetMode="External"/><Relationship Id="rId4" Type="http://schemas.openxmlformats.org/officeDocument/2006/relationships/image" Target="../media/image288.jpeg"/><Relationship Id="rId9" Type="http://schemas.openxmlformats.org/officeDocument/2006/relationships/hyperlink" Target="https://towardsdatascience.com/top-machine-learning-algorithms-for-classification-2197870ff50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gif"/><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32.gif"/><Relationship Id="rId4" Type="http://schemas.openxmlformats.org/officeDocument/2006/relationships/image" Target="../media/image131.gif"/></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6.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5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171.gif"/><Relationship Id="rId4" Type="http://schemas.openxmlformats.org/officeDocument/2006/relationships/image" Target="../media/image170.gif"/></Relationships>
</file>

<file path=ppt/slides/_rels/slide5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6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6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63.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181.gif"/><Relationship Id="rId4" Type="http://schemas.openxmlformats.org/officeDocument/2006/relationships/image" Target="../media/image180.gif"/></Relationships>
</file>

<file path=ppt/slides/_rels/slide6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5.xml.rels><?xml version="1.0" encoding="UTF-8" standalone="yes"?>
<Relationships xmlns="http://schemas.openxmlformats.org/package/2006/relationships"><Relationship Id="rId3" Type="http://schemas.openxmlformats.org/officeDocument/2006/relationships/image" Target="../media/image186.gif"/><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188.gif"/><Relationship Id="rId4" Type="http://schemas.openxmlformats.org/officeDocument/2006/relationships/image" Target="../media/image187.gif"/></Relationships>
</file>

<file path=ppt/slides/_rels/slide66.xml.rels><?xml version="1.0" encoding="UTF-8" standalone="yes"?>
<Relationships xmlns="http://schemas.openxmlformats.org/package/2006/relationships"><Relationship Id="rId3" Type="http://schemas.openxmlformats.org/officeDocument/2006/relationships/image" Target="../media/image187.gif"/><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6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7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73.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201.gif"/><Relationship Id="rId4" Type="http://schemas.openxmlformats.org/officeDocument/2006/relationships/image" Target="../media/image200.gif"/></Relationships>
</file>

<file path=ppt/slides/_rels/slide74.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05.gif"/><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207.gif"/><Relationship Id="rId4" Type="http://schemas.openxmlformats.org/officeDocument/2006/relationships/image" Target="../media/image206.gif"/></Relationships>
</file>

<file path=ppt/slides/_rels/slide78.xml.rels><?xml version="1.0" encoding="UTF-8" standalone="yes"?>
<Relationships xmlns="http://schemas.openxmlformats.org/package/2006/relationships"><Relationship Id="rId3" Type="http://schemas.openxmlformats.org/officeDocument/2006/relationships/image" Target="../media/image208.gif"/><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8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20.gif"/><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222.gif"/><Relationship Id="rId4" Type="http://schemas.openxmlformats.org/officeDocument/2006/relationships/image" Target="../media/image221.gi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224.png"/></Relationships>
</file>

<file path=ppt/slides/_rels/slide8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2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227.gif"/><Relationship Id="rId2" Type="http://schemas.openxmlformats.org/officeDocument/2006/relationships/notesSlide" Target="../notesSlides/notesSlide90.xml"/><Relationship Id="rId1" Type="http://schemas.openxmlformats.org/officeDocument/2006/relationships/slideLayout" Target="../slideLayouts/slideLayout4.xml"/><Relationship Id="rId5" Type="http://schemas.openxmlformats.org/officeDocument/2006/relationships/image" Target="../media/image229.gif"/><Relationship Id="rId4" Type="http://schemas.openxmlformats.org/officeDocument/2006/relationships/image" Target="../media/image228.gi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232.png"/><Relationship Id="rId4" Type="http://schemas.openxmlformats.org/officeDocument/2006/relationships/image" Target="../media/image231.png"/></Relationships>
</file>

<file path=ppt/slides/_rels/slide9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234.png"/><Relationship Id="rId4" Type="http://schemas.openxmlformats.org/officeDocument/2006/relationships/image" Target="../media/image23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96.xml.rels><?xml version="1.0" encoding="UTF-8" standalone="yes"?>
<Relationships xmlns="http://schemas.openxmlformats.org/package/2006/relationships"><Relationship Id="rId3" Type="http://schemas.openxmlformats.org/officeDocument/2006/relationships/image" Target="../media/image239.gif"/><Relationship Id="rId2" Type="http://schemas.openxmlformats.org/officeDocument/2006/relationships/notesSlide" Target="../notesSlides/notesSlide96.xml"/><Relationship Id="rId1" Type="http://schemas.openxmlformats.org/officeDocument/2006/relationships/slideLayout" Target="../slideLayouts/slideLayout4.xml"/><Relationship Id="rId5" Type="http://schemas.openxmlformats.org/officeDocument/2006/relationships/image" Target="../media/image241.gif"/><Relationship Id="rId4" Type="http://schemas.openxmlformats.org/officeDocument/2006/relationships/image" Target="../media/image240.gif"/></Relationships>
</file>

<file path=ppt/slides/_rels/slide97.xml.rels><?xml version="1.0" encoding="UTF-8" standalone="yes"?>
<Relationships xmlns="http://schemas.openxmlformats.org/package/2006/relationships"><Relationship Id="rId3" Type="http://schemas.openxmlformats.org/officeDocument/2006/relationships/image" Target="../media/image242.gif"/><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244.png"/></Relationships>
</file>

<file path=ppt/slides/_rels/slide9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2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rtlCol="0"/>
          <a:lstStyle/>
          <a:p>
            <a:pPr rtl="0"/>
            <a:r>
              <a:rPr lang="en-US" dirty="0"/>
              <a:t>Machine Learning And Data Analysis</a:t>
            </a:r>
          </a:p>
        </p:txBody>
      </p:sp>
      <p:sp>
        <p:nvSpPr>
          <p:cNvPr id="8" name="Alt Başlık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rtlCol="0"/>
          <a:lstStyle/>
          <a:p>
            <a:pPr rtl="0"/>
            <a:r>
              <a:rPr lang="tr-TR" dirty="0"/>
              <a:t>Akın Kemal DOĞANGÜN</a:t>
            </a:r>
          </a:p>
        </p:txBody>
      </p:sp>
      <p:pic>
        <p:nvPicPr>
          <p:cNvPr id="5" name="Resim Yer Tutucusu 4" descr="Dağ, gökyüzü, açık hava, doğa, gün doğumu içeren bir resim ">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8113533" y="0"/>
            <a:ext cx="4082983" cy="6858000"/>
          </a:xfrm>
        </p:spPr>
      </p:pic>
      <p:sp>
        <p:nvSpPr>
          <p:cNvPr id="2" name="Alt Başlık 7">
            <a:extLst>
              <a:ext uri="{FF2B5EF4-FFF2-40B4-BE49-F238E27FC236}">
                <a16:creationId xmlns:a16="http://schemas.microsoft.com/office/drawing/2014/main" id="{91652B2F-EC6D-E752-4B89-D19976131C84}"/>
              </a:ext>
            </a:extLst>
          </p:cNvPr>
          <p:cNvSpPr txBox="1">
            <a:spLocks/>
          </p:cNvSpPr>
          <p:nvPr/>
        </p:nvSpPr>
        <p:spPr>
          <a:xfrm>
            <a:off x="837989" y="1000664"/>
            <a:ext cx="6437555" cy="1303176"/>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800" b="1" kern="1200" spc="-20" baseline="0">
                <a:solidFill>
                  <a:schemeClr val="bg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10</a:t>
            </a:fld>
            <a:endParaRPr lang="tr-TR" dirty="0">
              <a:solidFill>
                <a:schemeClr val="tx1"/>
              </a:solidFill>
            </a:endParaRPr>
          </a:p>
        </p:txBody>
      </p:sp>
      <p:pic>
        <p:nvPicPr>
          <p:cNvPr id="3" name="Resim 2" descr="metin, ekran görüntüsü, yazı tipi, sayı, numara içeren bir resim&#10;&#10;Açıklama otomatik olarak oluşturuldu">
            <a:extLst>
              <a:ext uri="{FF2B5EF4-FFF2-40B4-BE49-F238E27FC236}">
                <a16:creationId xmlns:a16="http://schemas.microsoft.com/office/drawing/2014/main" id="{49813233-A4C3-B7CA-379E-5C84CED27089}"/>
              </a:ext>
            </a:extLst>
          </p:cNvPr>
          <p:cNvPicPr>
            <a:picLocks noChangeAspect="1"/>
          </p:cNvPicPr>
          <p:nvPr/>
        </p:nvPicPr>
        <p:blipFill>
          <a:blip r:embed="rId3"/>
          <a:stretch>
            <a:fillRect/>
          </a:stretch>
        </p:blipFill>
        <p:spPr>
          <a:xfrm>
            <a:off x="1294730" y="136525"/>
            <a:ext cx="9602540" cy="2848373"/>
          </a:xfrm>
          <a:prstGeom prst="rect">
            <a:avLst/>
          </a:prstGeom>
        </p:spPr>
      </p:pic>
      <p:pic>
        <p:nvPicPr>
          <p:cNvPr id="6" name="Resim 5" descr="metin, ekran görüntüsü, yazı tipi, sayı, numara içeren bir resim&#10;&#10;Açıklama otomatik olarak oluşturuldu">
            <a:extLst>
              <a:ext uri="{FF2B5EF4-FFF2-40B4-BE49-F238E27FC236}">
                <a16:creationId xmlns:a16="http://schemas.microsoft.com/office/drawing/2014/main" id="{3ABC353D-5935-19C8-20A2-020CA7777EE6}"/>
              </a:ext>
            </a:extLst>
          </p:cNvPr>
          <p:cNvPicPr>
            <a:picLocks noChangeAspect="1"/>
          </p:cNvPicPr>
          <p:nvPr/>
        </p:nvPicPr>
        <p:blipFill>
          <a:blip r:embed="rId4"/>
          <a:stretch>
            <a:fillRect/>
          </a:stretch>
        </p:blipFill>
        <p:spPr>
          <a:xfrm>
            <a:off x="1304256" y="3032095"/>
            <a:ext cx="9593014" cy="3277057"/>
          </a:xfrm>
          <a:prstGeom prst="rect">
            <a:avLst/>
          </a:prstGeom>
        </p:spPr>
      </p:pic>
    </p:spTree>
    <p:extLst>
      <p:ext uri="{BB962C8B-B14F-4D97-AF65-F5344CB8AC3E}">
        <p14:creationId xmlns:p14="http://schemas.microsoft.com/office/powerpoint/2010/main" val="5312325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Support Vector Machines</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100</a:t>
            </a:fld>
            <a:endParaRPr lang="tr-TR"/>
          </a:p>
        </p:txBody>
      </p:sp>
    </p:spTree>
    <p:extLst>
      <p:ext uri="{BB962C8B-B14F-4D97-AF65-F5344CB8AC3E}">
        <p14:creationId xmlns:p14="http://schemas.microsoft.com/office/powerpoint/2010/main" val="4064554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t>Support Vector Machines</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101</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4075588"/>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Support Vector Machines (SVM) is a versatile machine learning algorithm that can be applied to both classification and regression problems. It aims to find an optimal hyperplane that effectively separates the data points. In classification tasks, SVM seeks to find a hyperplane that maximizes the margin between different classes. The hyperplane acts as a decision boundary, allowing SVM to classify new data points into one of the predefined classes based on which side of the hyperplane they fall on. In regression tasks, SVM aims to find a hyperplane that best fits the data points, minimizing the error between the predicted values and the actual target values. It uses a subset of data points, called support vectors, to construct the hyperplane. The primary objective of SVM is to achieve the best possible separation or fitting of the data points while maximizing the margin or minimizing the error. It is capable of handling both linearly separable and non-linearly separable data by using different kernel functions that transform the data into higher-dimensional feature spaces. SVM is widely used in various domains such as image classification, text classification, and bioinformatics, where it has demonstrated strong performance and generalization capabilities.</a:t>
            </a:r>
            <a:endParaRPr lang="en-US" sz="2800" dirty="0">
              <a:ea typeface="Calibri" panose="020F0502020204030204" pitchFamily="34" charset="0"/>
            </a:endParaRPr>
          </a:p>
        </p:txBody>
      </p:sp>
      <p:pic>
        <p:nvPicPr>
          <p:cNvPr id="32770" name="Picture 2" descr="Formulating the Support Vector Machine Optimization Problem – Math ∩  Programming">
            <a:extLst>
              <a:ext uri="{FF2B5EF4-FFF2-40B4-BE49-F238E27FC236}">
                <a16:creationId xmlns:a16="http://schemas.microsoft.com/office/drawing/2014/main" id="{13E7FC26-0D1A-6EA5-A295-69D0BD3E0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205" y="4980565"/>
            <a:ext cx="2375590" cy="176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8779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102</a:t>
            </a:fld>
            <a:endParaRPr lang="tr-TR" dirty="0">
              <a:solidFill>
                <a:schemeClr val="tx1"/>
              </a:solidFill>
            </a:endParaRPr>
          </a:p>
        </p:txBody>
      </p:sp>
      <p:pic>
        <p:nvPicPr>
          <p:cNvPr id="3" name="Resim 2">
            <a:extLst>
              <a:ext uri="{FF2B5EF4-FFF2-40B4-BE49-F238E27FC236}">
                <a16:creationId xmlns:a16="http://schemas.microsoft.com/office/drawing/2014/main" id="{ED4B3D66-8FF8-988D-BCAF-83D805FD56DE}"/>
              </a:ext>
            </a:extLst>
          </p:cNvPr>
          <p:cNvPicPr>
            <a:picLocks noChangeAspect="1"/>
          </p:cNvPicPr>
          <p:nvPr/>
        </p:nvPicPr>
        <p:blipFill>
          <a:blip r:embed="rId3"/>
          <a:stretch>
            <a:fillRect/>
          </a:stretch>
        </p:blipFill>
        <p:spPr>
          <a:xfrm>
            <a:off x="334796" y="458429"/>
            <a:ext cx="11522408" cy="4664106"/>
          </a:xfrm>
          <a:prstGeom prst="rect">
            <a:avLst/>
          </a:prstGeom>
        </p:spPr>
      </p:pic>
      <p:sp>
        <p:nvSpPr>
          <p:cNvPr id="4" name="Metin kutusu 3">
            <a:extLst>
              <a:ext uri="{FF2B5EF4-FFF2-40B4-BE49-F238E27FC236}">
                <a16:creationId xmlns:a16="http://schemas.microsoft.com/office/drawing/2014/main" id="{E0BFA33C-B7DD-3409-F3FD-10660AFC7156}"/>
              </a:ext>
            </a:extLst>
          </p:cNvPr>
          <p:cNvSpPr txBox="1"/>
          <p:nvPr/>
        </p:nvSpPr>
        <p:spPr>
          <a:xfrm>
            <a:off x="198120" y="5231611"/>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this case, SVM achieved moderate performance on the test data without applying PCA or standardizing the features. The scores for accuracy, precision, recall, and F1 indicate that the model's predictions were moderately accurate.</a:t>
            </a:r>
          </a:p>
        </p:txBody>
      </p:sp>
      <p:pic>
        <p:nvPicPr>
          <p:cNvPr id="6" name="Resim 5">
            <a:extLst>
              <a:ext uri="{FF2B5EF4-FFF2-40B4-BE49-F238E27FC236}">
                <a16:creationId xmlns:a16="http://schemas.microsoft.com/office/drawing/2014/main" id="{778A3219-C8F6-0EA5-054B-26E8EAA9527E}"/>
              </a:ext>
            </a:extLst>
          </p:cNvPr>
          <p:cNvPicPr>
            <a:picLocks noChangeAspect="1"/>
          </p:cNvPicPr>
          <p:nvPr/>
        </p:nvPicPr>
        <p:blipFill>
          <a:blip r:embed="rId4"/>
          <a:stretch>
            <a:fillRect/>
          </a:stretch>
        </p:blipFill>
        <p:spPr>
          <a:xfrm>
            <a:off x="8446601" y="4188433"/>
            <a:ext cx="3329745" cy="866646"/>
          </a:xfrm>
          <a:prstGeom prst="rect">
            <a:avLst/>
          </a:prstGeom>
        </p:spPr>
      </p:pic>
      <p:sp>
        <p:nvSpPr>
          <p:cNvPr id="2" name="Metin kutusu 1">
            <a:extLst>
              <a:ext uri="{FF2B5EF4-FFF2-40B4-BE49-F238E27FC236}">
                <a16:creationId xmlns:a16="http://schemas.microsoft.com/office/drawing/2014/main" id="{C45CBC07-A9A5-F666-7C43-5C0880A5B599}"/>
              </a:ext>
            </a:extLst>
          </p:cNvPr>
          <p:cNvSpPr txBox="1"/>
          <p:nvPr/>
        </p:nvSpPr>
        <p:spPr>
          <a:xfrm>
            <a:off x="8534400" y="6321365"/>
            <a:ext cx="356270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Now let's try to fix our score</a:t>
            </a:r>
            <a:r>
              <a:rPr lang="tr-TR" sz="2000" dirty="0">
                <a:latin typeface="Calibri" panose="020F0502020204030204" pitchFamily="34" charset="0"/>
                <a:ea typeface="Calibri" panose="020F0502020204030204" pitchFamily="34" charset="0"/>
                <a:cs typeface="Calibri" panose="020F0502020204030204" pitchFamily="34" charset="0"/>
              </a:rPr>
              <a:t>s</a:t>
            </a:r>
            <a:r>
              <a:rPr lang="en-US" sz="2000" dirty="0">
                <a:latin typeface="Calibri" panose="020F0502020204030204" pitchFamily="34" charset="0"/>
                <a:ea typeface="Calibri" panose="020F0502020204030204" pitchFamily="34" charset="0"/>
                <a:cs typeface="Calibri" panose="020F0502020204030204" pitchFamily="34" charset="0"/>
              </a:rPr>
              <a:t>.</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İkizkenar Üçgen 4">
            <a:extLst>
              <a:ext uri="{FF2B5EF4-FFF2-40B4-BE49-F238E27FC236}">
                <a16:creationId xmlns:a16="http://schemas.microsoft.com/office/drawing/2014/main" id="{3BF0D99B-F29A-6B4E-0967-635FD730ADBE}"/>
              </a:ext>
            </a:extLst>
          </p:cNvPr>
          <p:cNvSpPr/>
          <p:nvPr/>
        </p:nvSpPr>
        <p:spPr>
          <a:xfrm rot="5216308">
            <a:off x="8198157" y="6371250"/>
            <a:ext cx="353683" cy="3003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349470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103</a:t>
            </a:fld>
            <a:endParaRPr lang="tr-TR" dirty="0">
              <a:solidFill>
                <a:schemeClr val="tx1"/>
              </a:solidFill>
            </a:endParaRPr>
          </a:p>
        </p:txBody>
      </p:sp>
      <p:sp>
        <p:nvSpPr>
          <p:cNvPr id="2" name="Metin kutusu 1">
            <a:extLst>
              <a:ext uri="{FF2B5EF4-FFF2-40B4-BE49-F238E27FC236}">
                <a16:creationId xmlns:a16="http://schemas.microsoft.com/office/drawing/2014/main" id="{C6A97B2C-E9B0-3B8F-628B-9EAD8266D0B6}"/>
              </a:ext>
            </a:extLst>
          </p:cNvPr>
          <p:cNvSpPr txBox="1"/>
          <p:nvPr/>
        </p:nvSpPr>
        <p:spPr>
          <a:xfrm>
            <a:off x="2656790" y="0"/>
            <a:ext cx="6898257" cy="400110"/>
          </a:xfrm>
          <a:prstGeom prst="rect">
            <a:avLst/>
          </a:prstGeom>
          <a:noFill/>
        </p:spPr>
        <p:txBody>
          <a:bodyPr wrap="square">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Support Vector Machines (SVM) with Standard deviations</a:t>
            </a:r>
          </a:p>
        </p:txBody>
      </p:sp>
      <p:pic>
        <p:nvPicPr>
          <p:cNvPr id="4" name="Resim 3">
            <a:extLst>
              <a:ext uri="{FF2B5EF4-FFF2-40B4-BE49-F238E27FC236}">
                <a16:creationId xmlns:a16="http://schemas.microsoft.com/office/drawing/2014/main" id="{141E1102-68CB-A307-F990-7D29D02C5BCF}"/>
              </a:ext>
            </a:extLst>
          </p:cNvPr>
          <p:cNvPicPr>
            <a:picLocks noChangeAspect="1"/>
          </p:cNvPicPr>
          <p:nvPr/>
        </p:nvPicPr>
        <p:blipFill>
          <a:blip r:embed="rId3"/>
          <a:stretch>
            <a:fillRect/>
          </a:stretch>
        </p:blipFill>
        <p:spPr>
          <a:xfrm>
            <a:off x="188201" y="445656"/>
            <a:ext cx="11815598" cy="4252673"/>
          </a:xfrm>
          <a:prstGeom prst="rect">
            <a:avLst/>
          </a:prstGeom>
        </p:spPr>
      </p:pic>
      <p:sp>
        <p:nvSpPr>
          <p:cNvPr id="5" name="Metin kutusu 4">
            <a:extLst>
              <a:ext uri="{FF2B5EF4-FFF2-40B4-BE49-F238E27FC236}">
                <a16:creationId xmlns:a16="http://schemas.microsoft.com/office/drawing/2014/main" id="{384033A0-3402-DFF0-21FA-3CB732E0D62E}"/>
              </a:ext>
            </a:extLst>
          </p:cNvPr>
          <p:cNvSpPr txBox="1"/>
          <p:nvPr/>
        </p:nvSpPr>
        <p:spPr>
          <a:xfrm>
            <a:off x="208039" y="4921060"/>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When the features were standardized before training the SVM model, the performance improved. The scores for accuracy, precision, recall, and F1 are higher, indicating that standardization helped the SVM model in making better predictions.</a:t>
            </a:r>
          </a:p>
        </p:txBody>
      </p:sp>
      <p:pic>
        <p:nvPicPr>
          <p:cNvPr id="9" name="Resim 8">
            <a:extLst>
              <a:ext uri="{FF2B5EF4-FFF2-40B4-BE49-F238E27FC236}">
                <a16:creationId xmlns:a16="http://schemas.microsoft.com/office/drawing/2014/main" id="{02343450-20DE-1271-63DB-BF4A30768C4F}"/>
              </a:ext>
            </a:extLst>
          </p:cNvPr>
          <p:cNvPicPr>
            <a:picLocks noChangeAspect="1"/>
          </p:cNvPicPr>
          <p:nvPr/>
        </p:nvPicPr>
        <p:blipFill>
          <a:blip r:embed="rId4"/>
          <a:stretch>
            <a:fillRect/>
          </a:stretch>
        </p:blipFill>
        <p:spPr>
          <a:xfrm>
            <a:off x="8020398" y="3545315"/>
            <a:ext cx="3909525" cy="1052564"/>
          </a:xfrm>
          <a:prstGeom prst="rect">
            <a:avLst/>
          </a:prstGeom>
        </p:spPr>
      </p:pic>
    </p:spTree>
    <p:extLst>
      <p:ext uri="{BB962C8B-B14F-4D97-AF65-F5344CB8AC3E}">
        <p14:creationId xmlns:p14="http://schemas.microsoft.com/office/powerpoint/2010/main" val="4474442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104</a:t>
            </a:fld>
            <a:endParaRPr lang="tr-TR" dirty="0">
              <a:solidFill>
                <a:schemeClr val="tx1"/>
              </a:solidFill>
            </a:endParaRPr>
          </a:p>
        </p:txBody>
      </p:sp>
      <p:sp>
        <p:nvSpPr>
          <p:cNvPr id="2" name="Metin kutusu 1">
            <a:extLst>
              <a:ext uri="{FF2B5EF4-FFF2-40B4-BE49-F238E27FC236}">
                <a16:creationId xmlns:a16="http://schemas.microsoft.com/office/drawing/2014/main" id="{C6A97B2C-E9B0-3B8F-628B-9EAD8266D0B6}"/>
              </a:ext>
            </a:extLst>
          </p:cNvPr>
          <p:cNvSpPr txBox="1"/>
          <p:nvPr/>
        </p:nvSpPr>
        <p:spPr>
          <a:xfrm>
            <a:off x="2646871" y="0"/>
            <a:ext cx="6898257" cy="400110"/>
          </a:xfrm>
          <a:prstGeom prst="rect">
            <a:avLst/>
          </a:prstGeom>
          <a:noFill/>
        </p:spPr>
        <p:txBody>
          <a:bodyPr wrap="square">
            <a:spAutoFit/>
          </a:bodyPr>
          <a:lstStyle/>
          <a:p>
            <a:pPr algn="ctr"/>
            <a:r>
              <a:rPr lang="en-US" sz="2000" b="1" i="0" dirty="0">
                <a:solidFill>
                  <a:srgbClr val="000000"/>
                </a:solidFill>
                <a:effectLst/>
                <a:latin typeface="Helvetica Neue"/>
              </a:rPr>
              <a:t>Support Vector Machines (SVM) with PCA</a:t>
            </a:r>
          </a:p>
        </p:txBody>
      </p:sp>
      <p:sp>
        <p:nvSpPr>
          <p:cNvPr id="5" name="Metin kutusu 4">
            <a:extLst>
              <a:ext uri="{FF2B5EF4-FFF2-40B4-BE49-F238E27FC236}">
                <a16:creationId xmlns:a16="http://schemas.microsoft.com/office/drawing/2014/main" id="{384033A0-3402-DFF0-21FA-3CB732E0D62E}"/>
              </a:ext>
            </a:extLst>
          </p:cNvPr>
          <p:cNvSpPr txBox="1"/>
          <p:nvPr/>
        </p:nvSpPr>
        <p:spPr>
          <a:xfrm>
            <a:off x="208039" y="5130873"/>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After applying PCA with 3 principal components, the performance of the SVM model remained the same as the case without PCA. The scores for accuracy, precision, recall, and F1 are consistent, suggesting that reducing the dimensionality with PCA did not significantly affect the model's performance.</a:t>
            </a:r>
          </a:p>
        </p:txBody>
      </p:sp>
      <p:pic>
        <p:nvPicPr>
          <p:cNvPr id="6" name="Resim 5">
            <a:extLst>
              <a:ext uri="{FF2B5EF4-FFF2-40B4-BE49-F238E27FC236}">
                <a16:creationId xmlns:a16="http://schemas.microsoft.com/office/drawing/2014/main" id="{54C195A9-39F2-170B-C8E5-4E07639F4846}"/>
              </a:ext>
            </a:extLst>
          </p:cNvPr>
          <p:cNvPicPr>
            <a:picLocks noChangeAspect="1"/>
          </p:cNvPicPr>
          <p:nvPr/>
        </p:nvPicPr>
        <p:blipFill>
          <a:blip r:embed="rId3"/>
          <a:stretch>
            <a:fillRect/>
          </a:stretch>
        </p:blipFill>
        <p:spPr>
          <a:xfrm>
            <a:off x="332294" y="546394"/>
            <a:ext cx="11547249" cy="4536009"/>
          </a:xfrm>
          <a:prstGeom prst="rect">
            <a:avLst/>
          </a:prstGeom>
        </p:spPr>
      </p:pic>
      <p:pic>
        <p:nvPicPr>
          <p:cNvPr id="10" name="Resim 9">
            <a:extLst>
              <a:ext uri="{FF2B5EF4-FFF2-40B4-BE49-F238E27FC236}">
                <a16:creationId xmlns:a16="http://schemas.microsoft.com/office/drawing/2014/main" id="{8C20FEFB-E579-4145-560F-2E5C32F447BE}"/>
              </a:ext>
            </a:extLst>
          </p:cNvPr>
          <p:cNvPicPr>
            <a:picLocks noChangeAspect="1"/>
          </p:cNvPicPr>
          <p:nvPr/>
        </p:nvPicPr>
        <p:blipFill>
          <a:blip r:embed="rId4"/>
          <a:stretch>
            <a:fillRect/>
          </a:stretch>
        </p:blipFill>
        <p:spPr>
          <a:xfrm>
            <a:off x="7696458" y="3932073"/>
            <a:ext cx="4097170" cy="1042137"/>
          </a:xfrm>
          <a:prstGeom prst="rect">
            <a:avLst/>
          </a:prstGeom>
        </p:spPr>
      </p:pic>
    </p:spTree>
    <p:extLst>
      <p:ext uri="{BB962C8B-B14F-4D97-AF65-F5344CB8AC3E}">
        <p14:creationId xmlns:p14="http://schemas.microsoft.com/office/powerpoint/2010/main" val="2253082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Clustering</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105</a:t>
            </a:fld>
            <a:endParaRPr lang="tr-TR"/>
          </a:p>
        </p:txBody>
      </p:sp>
    </p:spTree>
    <p:extLst>
      <p:ext uri="{BB962C8B-B14F-4D97-AF65-F5344CB8AC3E}">
        <p14:creationId xmlns:p14="http://schemas.microsoft.com/office/powerpoint/2010/main" val="6114791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t>Clustering</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106</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3704652"/>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Clustering is a machine learning technique utilized to group data based on shared characteristics or similarities. Clustering algorithms aim to identify clusters or subgroups within a dataset by measuring the similarity or distance between data points.</a:t>
            </a:r>
          </a:p>
          <a:p>
            <a:pPr marL="0" indent="0" algn="l">
              <a:buNone/>
            </a:pPr>
            <a:r>
              <a:rPr lang="en-US" sz="2000" b="0" i="0" dirty="0">
                <a:solidFill>
                  <a:srgbClr val="000000"/>
                </a:solidFill>
                <a:effectLst/>
                <a:ea typeface="Calibri" panose="020F0502020204030204" pitchFamily="34" charset="0"/>
              </a:rPr>
              <a:t>The goal of clustering is to create clusters where the data points within each cluster are more similar to each other compared to data points in different clusters. The similarity measure can be based on various factors such as distance, density, or connectivity among data points.</a:t>
            </a:r>
          </a:p>
          <a:p>
            <a:pPr marL="0" indent="0" algn="l">
              <a:buNone/>
            </a:pPr>
            <a:r>
              <a:rPr lang="en-US" sz="2000" b="0" i="0" dirty="0">
                <a:solidFill>
                  <a:srgbClr val="000000"/>
                </a:solidFill>
                <a:effectLst/>
                <a:ea typeface="Calibri" panose="020F0502020204030204" pitchFamily="34" charset="0"/>
              </a:rPr>
              <a:t>Clustering is an unsupervised learning method, meaning it does not rely on predefined labels or target variables. Instead, it explores the inherent structure or patterns in the data to form meaningful clusters. Clustering is employed in diverse domains, including customer segmentation, image recognition, anomaly detection, and social network analysis, to gain insights and extract valuable information from complex datasets.</a:t>
            </a:r>
            <a:endParaRPr lang="en-US" sz="2800" dirty="0">
              <a:ea typeface="Calibri" panose="020F0502020204030204" pitchFamily="34" charset="0"/>
            </a:endParaRPr>
          </a:p>
        </p:txBody>
      </p:sp>
      <p:pic>
        <p:nvPicPr>
          <p:cNvPr id="6" name="Resim 5" descr="metin, ekran görüntüsü, diyagram, çizgi içeren bir resim&#10;&#10;Açıklama otomatik olarak oluşturuldu">
            <a:extLst>
              <a:ext uri="{FF2B5EF4-FFF2-40B4-BE49-F238E27FC236}">
                <a16:creationId xmlns:a16="http://schemas.microsoft.com/office/drawing/2014/main" id="{628F56D1-56B2-AFD9-FDCF-052228BEE807}"/>
              </a:ext>
            </a:extLst>
          </p:cNvPr>
          <p:cNvPicPr>
            <a:picLocks noChangeAspect="1"/>
          </p:cNvPicPr>
          <p:nvPr/>
        </p:nvPicPr>
        <p:blipFill>
          <a:blip r:embed="rId3"/>
          <a:stretch>
            <a:fillRect/>
          </a:stretch>
        </p:blipFill>
        <p:spPr>
          <a:xfrm>
            <a:off x="5216272" y="4951562"/>
            <a:ext cx="1759456" cy="1709738"/>
          </a:xfrm>
          <a:prstGeom prst="rect">
            <a:avLst/>
          </a:prstGeom>
        </p:spPr>
      </p:pic>
    </p:spTree>
    <p:extLst>
      <p:ext uri="{BB962C8B-B14F-4D97-AF65-F5344CB8AC3E}">
        <p14:creationId xmlns:p14="http://schemas.microsoft.com/office/powerpoint/2010/main" val="17008038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t>Clustering</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107</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4455150"/>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The Elbow method is a technique used in clustering analysis to determine the optimal number of clusters in a dataset. It operates by evaluating the total inertia or within-cluster sum of squares as the number of clusters increases. In this method, the total inertia value tends to decrease as the number of clusters increases because each data point is assigned to a cluster. However, the rate of decline of the inertia value typically slows down at a certain point. The Elbow method aims to identify this "elbow" point, which signifies a diminishing return in the reduction of inertia with the addition of more clusters. To determine the optimal number of clusters, the Elbow method involves calculating the inertia values for different cluster numbers and plotting them on a graph. The inertia values are typically plotted on the y-axis, while the number of clusters is plotted on the x-axis. By examining the resulting graph, one looks for the point where the rate of decline in the inertia value significantly slows down, forming an elbow-like shape. This point suggests the appropriate number of clusters for the given dataset. By using the Elbow method, one can make an informed decision on the optimal number of clusters to use in subsequent clustering analyses, helping to achieve a balance between capturing the inherent structure in the data and avoiding excessive complexity.</a:t>
            </a:r>
            <a:endParaRPr lang="en-US" sz="2800" dirty="0">
              <a:ea typeface="Calibri" panose="020F0502020204030204" pitchFamily="34" charset="0"/>
            </a:endParaRPr>
          </a:p>
        </p:txBody>
      </p:sp>
    </p:spTree>
    <p:extLst>
      <p:ext uri="{BB962C8B-B14F-4D97-AF65-F5344CB8AC3E}">
        <p14:creationId xmlns:p14="http://schemas.microsoft.com/office/powerpoint/2010/main" val="25544212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108</a:t>
            </a:fld>
            <a:endParaRPr lang="tr-TR" dirty="0">
              <a:solidFill>
                <a:schemeClr val="tx1"/>
              </a:solidFill>
            </a:endParaRPr>
          </a:p>
        </p:txBody>
      </p:sp>
      <p:pic>
        <p:nvPicPr>
          <p:cNvPr id="3" name="Resim 2">
            <a:extLst>
              <a:ext uri="{FF2B5EF4-FFF2-40B4-BE49-F238E27FC236}">
                <a16:creationId xmlns:a16="http://schemas.microsoft.com/office/drawing/2014/main" id="{4D267DF4-B77B-0EE1-4DEA-AEAC5FE21DAC}"/>
              </a:ext>
            </a:extLst>
          </p:cNvPr>
          <p:cNvPicPr>
            <a:picLocks noChangeAspect="1"/>
          </p:cNvPicPr>
          <p:nvPr/>
        </p:nvPicPr>
        <p:blipFill>
          <a:blip r:embed="rId3"/>
          <a:stretch>
            <a:fillRect/>
          </a:stretch>
        </p:blipFill>
        <p:spPr>
          <a:xfrm>
            <a:off x="579262" y="136525"/>
            <a:ext cx="11033476" cy="3121025"/>
          </a:xfrm>
          <a:prstGeom prst="rect">
            <a:avLst/>
          </a:prstGeom>
        </p:spPr>
      </p:pic>
      <p:pic>
        <p:nvPicPr>
          <p:cNvPr id="5122" name="Picture 2">
            <a:extLst>
              <a:ext uri="{FF2B5EF4-FFF2-40B4-BE49-F238E27FC236}">
                <a16:creationId xmlns:a16="http://schemas.microsoft.com/office/drawing/2014/main" id="{C36A5E46-5CEA-A44F-CF01-5D87D9B52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901" y="136525"/>
            <a:ext cx="4065837" cy="3248367"/>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67AB1388-9734-F93F-7E95-8651415C1ACA}"/>
              </a:ext>
            </a:extLst>
          </p:cNvPr>
          <p:cNvPicPr>
            <a:picLocks noChangeAspect="1"/>
          </p:cNvPicPr>
          <p:nvPr/>
        </p:nvPicPr>
        <p:blipFill>
          <a:blip r:embed="rId5"/>
          <a:stretch>
            <a:fillRect/>
          </a:stretch>
        </p:blipFill>
        <p:spPr>
          <a:xfrm>
            <a:off x="579262" y="3600450"/>
            <a:ext cx="10706586" cy="1238249"/>
          </a:xfrm>
          <a:prstGeom prst="rect">
            <a:avLst/>
          </a:prstGeom>
        </p:spPr>
      </p:pic>
      <p:pic>
        <p:nvPicPr>
          <p:cNvPr id="11" name="Resim 10">
            <a:extLst>
              <a:ext uri="{FF2B5EF4-FFF2-40B4-BE49-F238E27FC236}">
                <a16:creationId xmlns:a16="http://schemas.microsoft.com/office/drawing/2014/main" id="{99149EDA-6E68-7FD3-E2BB-4030D4471C7A}"/>
              </a:ext>
            </a:extLst>
          </p:cNvPr>
          <p:cNvPicPr>
            <a:picLocks noChangeAspect="1"/>
          </p:cNvPicPr>
          <p:nvPr/>
        </p:nvPicPr>
        <p:blipFill>
          <a:blip r:embed="rId6"/>
          <a:stretch>
            <a:fillRect/>
          </a:stretch>
        </p:blipFill>
        <p:spPr>
          <a:xfrm>
            <a:off x="9016426" y="3600450"/>
            <a:ext cx="2269422" cy="2665500"/>
          </a:xfrm>
          <a:prstGeom prst="rect">
            <a:avLst/>
          </a:prstGeom>
        </p:spPr>
      </p:pic>
    </p:spTree>
    <p:extLst>
      <p:ext uri="{BB962C8B-B14F-4D97-AF65-F5344CB8AC3E}">
        <p14:creationId xmlns:p14="http://schemas.microsoft.com/office/powerpoint/2010/main" val="20745467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Logistic Regression</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109</a:t>
            </a:fld>
            <a:endParaRPr lang="tr-TR"/>
          </a:p>
        </p:txBody>
      </p:sp>
    </p:spTree>
    <p:extLst>
      <p:ext uri="{BB962C8B-B14F-4D97-AF65-F5344CB8AC3E}">
        <p14:creationId xmlns:p14="http://schemas.microsoft.com/office/powerpoint/2010/main" val="1719016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Select Target Value</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11</a:t>
            </a:fld>
            <a:endParaRPr lang="tr-TR"/>
          </a:p>
        </p:txBody>
      </p:sp>
    </p:spTree>
    <p:extLst>
      <p:ext uri="{BB962C8B-B14F-4D97-AF65-F5344CB8AC3E}">
        <p14:creationId xmlns:p14="http://schemas.microsoft.com/office/powerpoint/2010/main" val="42928483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t>Logistic Regression</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110</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09"/>
            <a:ext cx="11795759" cy="4039465"/>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Logistic Regression is a statistical learning algorithm used for binary classification tasks. It is a supervised learning method that predicts the probability of an instance belonging to a particular class. Unlike linear regression, which predicts continuous numeric values, logistic regression models the relationship between the independent variables and the probability of an event occurring. It is particularly suitable for problems where the dependent variable or the target variable is binary (e.g., yes/no, true/false, 0/1). Logistic Regression employs the logistic function (also known as the sigmoid function) to transform the linear regression output into a probability value between 0 and 1. This probability is then used to classify instances into the respective classes based on a predefined threshold. The model is trained using a maximum likelihood estimation approach to find the optimal coefficients that maximize the likelihood of the observed data. Regularization techniques such as L1 or L2 regularization can be applied to prevent overfitting. Logistic Regression is widely used in various fields, including healthcare, finance, marketing, and social sciences, for tasks such as spam detection, fraud detection, customer churn prediction, and medical diagnosis.</a:t>
            </a:r>
            <a:endParaRPr lang="en-US" sz="2800" dirty="0">
              <a:ea typeface="Calibri" panose="020F0502020204030204" pitchFamily="34" charset="0"/>
            </a:endParaRPr>
          </a:p>
        </p:txBody>
      </p:sp>
      <p:pic>
        <p:nvPicPr>
          <p:cNvPr id="11" name="Resim 10" descr="metin, diyagram, daire içeren bir resim&#10;&#10;Açıklama otomatik olarak oluşturuldu">
            <a:extLst>
              <a:ext uri="{FF2B5EF4-FFF2-40B4-BE49-F238E27FC236}">
                <a16:creationId xmlns:a16="http://schemas.microsoft.com/office/drawing/2014/main" id="{0EA72927-CC6F-9380-A4C9-36DAA221396E}"/>
              </a:ext>
            </a:extLst>
          </p:cNvPr>
          <p:cNvPicPr>
            <a:picLocks noChangeAspect="1"/>
          </p:cNvPicPr>
          <p:nvPr/>
        </p:nvPicPr>
        <p:blipFill>
          <a:blip r:embed="rId3"/>
          <a:stretch>
            <a:fillRect/>
          </a:stretch>
        </p:blipFill>
        <p:spPr>
          <a:xfrm>
            <a:off x="5127847" y="4921694"/>
            <a:ext cx="1936306" cy="1936306"/>
          </a:xfrm>
          <a:prstGeom prst="rect">
            <a:avLst/>
          </a:prstGeom>
        </p:spPr>
      </p:pic>
    </p:spTree>
    <p:extLst>
      <p:ext uri="{BB962C8B-B14F-4D97-AF65-F5344CB8AC3E}">
        <p14:creationId xmlns:p14="http://schemas.microsoft.com/office/powerpoint/2010/main" val="13591827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111</a:t>
            </a:fld>
            <a:endParaRPr lang="tr-TR" dirty="0">
              <a:solidFill>
                <a:schemeClr val="tx1"/>
              </a:solidFill>
            </a:endParaRPr>
          </a:p>
        </p:txBody>
      </p:sp>
      <p:pic>
        <p:nvPicPr>
          <p:cNvPr id="3" name="Resim 2">
            <a:extLst>
              <a:ext uri="{FF2B5EF4-FFF2-40B4-BE49-F238E27FC236}">
                <a16:creationId xmlns:a16="http://schemas.microsoft.com/office/drawing/2014/main" id="{0B932A0F-2E95-EABF-6ECA-6C35C319232C}"/>
              </a:ext>
            </a:extLst>
          </p:cNvPr>
          <p:cNvPicPr>
            <a:picLocks noChangeAspect="1"/>
          </p:cNvPicPr>
          <p:nvPr/>
        </p:nvPicPr>
        <p:blipFill>
          <a:blip r:embed="rId3"/>
          <a:stretch>
            <a:fillRect/>
          </a:stretch>
        </p:blipFill>
        <p:spPr>
          <a:xfrm>
            <a:off x="517713" y="218884"/>
            <a:ext cx="11156574" cy="4702175"/>
          </a:xfrm>
          <a:prstGeom prst="rect">
            <a:avLst/>
          </a:prstGeom>
        </p:spPr>
      </p:pic>
      <p:sp>
        <p:nvSpPr>
          <p:cNvPr id="4" name="Metin kutusu 3">
            <a:extLst>
              <a:ext uri="{FF2B5EF4-FFF2-40B4-BE49-F238E27FC236}">
                <a16:creationId xmlns:a16="http://schemas.microsoft.com/office/drawing/2014/main" id="{71003187-8632-B520-68C4-3B88C54C2235}"/>
              </a:ext>
            </a:extLst>
          </p:cNvPr>
          <p:cNvSpPr txBox="1"/>
          <p:nvPr/>
        </p:nvSpPr>
        <p:spPr>
          <a:xfrm>
            <a:off x="208039" y="5130873"/>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this case, Logistic Regression achieved moderate performance on the test data without applying PCA or standardizing the features. The scores for accuracy, precision, recall, and F1 indicate that the model's predictions were moderately accurate.</a:t>
            </a:r>
          </a:p>
        </p:txBody>
      </p:sp>
      <p:pic>
        <p:nvPicPr>
          <p:cNvPr id="6" name="Resim 5">
            <a:extLst>
              <a:ext uri="{FF2B5EF4-FFF2-40B4-BE49-F238E27FC236}">
                <a16:creationId xmlns:a16="http://schemas.microsoft.com/office/drawing/2014/main" id="{AC84F785-69BA-8E75-5181-E0118E232030}"/>
              </a:ext>
            </a:extLst>
          </p:cNvPr>
          <p:cNvPicPr>
            <a:picLocks noChangeAspect="1"/>
          </p:cNvPicPr>
          <p:nvPr/>
        </p:nvPicPr>
        <p:blipFill>
          <a:blip r:embed="rId4"/>
          <a:stretch>
            <a:fillRect/>
          </a:stretch>
        </p:blipFill>
        <p:spPr>
          <a:xfrm>
            <a:off x="7810303" y="3963748"/>
            <a:ext cx="3804456" cy="938261"/>
          </a:xfrm>
          <a:prstGeom prst="rect">
            <a:avLst/>
          </a:prstGeom>
        </p:spPr>
      </p:pic>
      <p:sp>
        <p:nvSpPr>
          <p:cNvPr id="2" name="Metin kutusu 1">
            <a:extLst>
              <a:ext uri="{FF2B5EF4-FFF2-40B4-BE49-F238E27FC236}">
                <a16:creationId xmlns:a16="http://schemas.microsoft.com/office/drawing/2014/main" id="{3F126E54-6D71-A2BC-3479-319A1DDFE2E9}"/>
              </a:ext>
            </a:extLst>
          </p:cNvPr>
          <p:cNvSpPr txBox="1"/>
          <p:nvPr/>
        </p:nvSpPr>
        <p:spPr>
          <a:xfrm>
            <a:off x="8534400" y="6321365"/>
            <a:ext cx="356270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Now let's try to fix our score</a:t>
            </a:r>
            <a:r>
              <a:rPr lang="tr-TR" sz="2000" dirty="0">
                <a:latin typeface="Calibri" panose="020F0502020204030204" pitchFamily="34" charset="0"/>
                <a:ea typeface="Calibri" panose="020F0502020204030204" pitchFamily="34" charset="0"/>
                <a:cs typeface="Calibri" panose="020F0502020204030204" pitchFamily="34" charset="0"/>
              </a:rPr>
              <a:t>s</a:t>
            </a:r>
            <a:r>
              <a:rPr lang="en-US" sz="2000" dirty="0">
                <a:latin typeface="Calibri" panose="020F0502020204030204" pitchFamily="34" charset="0"/>
                <a:ea typeface="Calibri" panose="020F0502020204030204" pitchFamily="34" charset="0"/>
                <a:cs typeface="Calibri" panose="020F0502020204030204" pitchFamily="34" charset="0"/>
              </a:rPr>
              <a:t>.</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İkizkenar Üçgen 4">
            <a:extLst>
              <a:ext uri="{FF2B5EF4-FFF2-40B4-BE49-F238E27FC236}">
                <a16:creationId xmlns:a16="http://schemas.microsoft.com/office/drawing/2014/main" id="{366CA8E9-02F8-BDD5-CA69-1C171BA5C778}"/>
              </a:ext>
            </a:extLst>
          </p:cNvPr>
          <p:cNvSpPr/>
          <p:nvPr/>
        </p:nvSpPr>
        <p:spPr>
          <a:xfrm rot="5216308">
            <a:off x="8198157" y="6371250"/>
            <a:ext cx="353683" cy="3003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8817113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112</a:t>
            </a:fld>
            <a:endParaRPr lang="tr-TR" dirty="0">
              <a:solidFill>
                <a:schemeClr val="tx1"/>
              </a:solidFill>
            </a:endParaRPr>
          </a:p>
        </p:txBody>
      </p:sp>
      <p:sp>
        <p:nvSpPr>
          <p:cNvPr id="2" name="Metin kutusu 1">
            <a:extLst>
              <a:ext uri="{FF2B5EF4-FFF2-40B4-BE49-F238E27FC236}">
                <a16:creationId xmlns:a16="http://schemas.microsoft.com/office/drawing/2014/main" id="{78F626A6-02B6-2B2D-FEED-EA8D3291CB81}"/>
              </a:ext>
            </a:extLst>
          </p:cNvPr>
          <p:cNvSpPr txBox="1"/>
          <p:nvPr/>
        </p:nvSpPr>
        <p:spPr>
          <a:xfrm>
            <a:off x="2646870" y="0"/>
            <a:ext cx="6898257" cy="400110"/>
          </a:xfrm>
          <a:prstGeom prst="rect">
            <a:avLst/>
          </a:prstGeom>
          <a:noFill/>
        </p:spPr>
        <p:txBody>
          <a:bodyPr wrap="square">
            <a:spAutoFit/>
          </a:bodyPr>
          <a:lstStyle/>
          <a:p>
            <a:pPr algn="ctr"/>
            <a:r>
              <a:rPr lang="en-US" sz="2000" b="1" i="0" dirty="0">
                <a:solidFill>
                  <a:srgbClr val="000000"/>
                </a:solidFill>
                <a:effectLst/>
                <a:latin typeface="Helvetica Neue"/>
              </a:rPr>
              <a:t>Logistic Regression with Standard Deviations</a:t>
            </a:r>
          </a:p>
        </p:txBody>
      </p:sp>
      <p:pic>
        <p:nvPicPr>
          <p:cNvPr id="4" name="Resim 3">
            <a:extLst>
              <a:ext uri="{FF2B5EF4-FFF2-40B4-BE49-F238E27FC236}">
                <a16:creationId xmlns:a16="http://schemas.microsoft.com/office/drawing/2014/main" id="{A48BEC08-B8B6-115A-C18C-0FE6DA79D4FD}"/>
              </a:ext>
            </a:extLst>
          </p:cNvPr>
          <p:cNvPicPr>
            <a:picLocks noChangeAspect="1"/>
          </p:cNvPicPr>
          <p:nvPr/>
        </p:nvPicPr>
        <p:blipFill>
          <a:blip r:embed="rId3"/>
          <a:stretch>
            <a:fillRect/>
          </a:stretch>
        </p:blipFill>
        <p:spPr>
          <a:xfrm>
            <a:off x="138565" y="609924"/>
            <a:ext cx="11914870" cy="4478471"/>
          </a:xfrm>
          <a:prstGeom prst="rect">
            <a:avLst/>
          </a:prstGeom>
        </p:spPr>
      </p:pic>
      <p:sp>
        <p:nvSpPr>
          <p:cNvPr id="5" name="Metin kutusu 4">
            <a:extLst>
              <a:ext uri="{FF2B5EF4-FFF2-40B4-BE49-F238E27FC236}">
                <a16:creationId xmlns:a16="http://schemas.microsoft.com/office/drawing/2014/main" id="{13635292-DC5A-ACDF-0EF5-0659BDC908C7}"/>
              </a:ext>
            </a:extLst>
          </p:cNvPr>
          <p:cNvSpPr txBox="1"/>
          <p:nvPr/>
        </p:nvSpPr>
        <p:spPr>
          <a:xfrm>
            <a:off x="208039" y="5130873"/>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When the features were standardized before training the Logistic Regression model, the performance remained the same as the case without standardization. The scores for accuracy, precision, recall, and F1 are consistent, indicating that standardization did not significantly affect the model's performance in this case.</a:t>
            </a:r>
          </a:p>
        </p:txBody>
      </p:sp>
      <p:pic>
        <p:nvPicPr>
          <p:cNvPr id="9" name="Resim 8">
            <a:extLst>
              <a:ext uri="{FF2B5EF4-FFF2-40B4-BE49-F238E27FC236}">
                <a16:creationId xmlns:a16="http://schemas.microsoft.com/office/drawing/2014/main" id="{DFD25FDE-B0BC-0D9E-7457-EDF2FED2B37B}"/>
              </a:ext>
            </a:extLst>
          </p:cNvPr>
          <p:cNvPicPr>
            <a:picLocks noChangeAspect="1"/>
          </p:cNvPicPr>
          <p:nvPr/>
        </p:nvPicPr>
        <p:blipFill>
          <a:blip r:embed="rId4"/>
          <a:stretch>
            <a:fillRect/>
          </a:stretch>
        </p:blipFill>
        <p:spPr>
          <a:xfrm>
            <a:off x="7990219" y="3968640"/>
            <a:ext cx="4006709" cy="1057326"/>
          </a:xfrm>
          <a:prstGeom prst="rect">
            <a:avLst/>
          </a:prstGeom>
        </p:spPr>
      </p:pic>
    </p:spTree>
    <p:extLst>
      <p:ext uri="{BB962C8B-B14F-4D97-AF65-F5344CB8AC3E}">
        <p14:creationId xmlns:p14="http://schemas.microsoft.com/office/powerpoint/2010/main" val="38315146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113</a:t>
            </a:fld>
            <a:endParaRPr lang="tr-TR" dirty="0">
              <a:solidFill>
                <a:schemeClr val="tx1"/>
              </a:solidFill>
            </a:endParaRPr>
          </a:p>
        </p:txBody>
      </p:sp>
      <p:sp>
        <p:nvSpPr>
          <p:cNvPr id="2" name="Metin kutusu 1">
            <a:extLst>
              <a:ext uri="{FF2B5EF4-FFF2-40B4-BE49-F238E27FC236}">
                <a16:creationId xmlns:a16="http://schemas.microsoft.com/office/drawing/2014/main" id="{78F626A6-02B6-2B2D-FEED-EA8D3291CB81}"/>
              </a:ext>
            </a:extLst>
          </p:cNvPr>
          <p:cNvSpPr txBox="1"/>
          <p:nvPr/>
        </p:nvSpPr>
        <p:spPr>
          <a:xfrm>
            <a:off x="2646870" y="0"/>
            <a:ext cx="6898257" cy="400110"/>
          </a:xfrm>
          <a:prstGeom prst="rect">
            <a:avLst/>
          </a:prstGeom>
          <a:noFill/>
        </p:spPr>
        <p:txBody>
          <a:bodyPr wrap="square">
            <a:spAutoFit/>
          </a:bodyPr>
          <a:lstStyle/>
          <a:p>
            <a:pPr algn="ctr"/>
            <a:r>
              <a:rPr lang="en-US" sz="2000" b="1" i="0" dirty="0">
                <a:solidFill>
                  <a:srgbClr val="000000"/>
                </a:solidFill>
                <a:effectLst/>
                <a:latin typeface="Helvetica Neue"/>
              </a:rPr>
              <a:t>Logistic Regression with PCA</a:t>
            </a:r>
          </a:p>
        </p:txBody>
      </p:sp>
      <p:pic>
        <p:nvPicPr>
          <p:cNvPr id="6" name="Resim 5">
            <a:extLst>
              <a:ext uri="{FF2B5EF4-FFF2-40B4-BE49-F238E27FC236}">
                <a16:creationId xmlns:a16="http://schemas.microsoft.com/office/drawing/2014/main" id="{31A471F6-DAB5-97F7-D579-F3270460DA42}"/>
              </a:ext>
            </a:extLst>
          </p:cNvPr>
          <p:cNvPicPr>
            <a:picLocks noChangeAspect="1"/>
          </p:cNvPicPr>
          <p:nvPr/>
        </p:nvPicPr>
        <p:blipFill>
          <a:blip r:embed="rId3"/>
          <a:stretch>
            <a:fillRect/>
          </a:stretch>
        </p:blipFill>
        <p:spPr>
          <a:xfrm>
            <a:off x="915542" y="400110"/>
            <a:ext cx="10360916" cy="4406485"/>
          </a:xfrm>
          <a:prstGeom prst="rect">
            <a:avLst/>
          </a:prstGeom>
        </p:spPr>
      </p:pic>
      <p:sp>
        <p:nvSpPr>
          <p:cNvPr id="10" name="Metin kutusu 9">
            <a:extLst>
              <a:ext uri="{FF2B5EF4-FFF2-40B4-BE49-F238E27FC236}">
                <a16:creationId xmlns:a16="http://schemas.microsoft.com/office/drawing/2014/main" id="{6D066EC0-3854-267E-5E3E-6AB72F66D008}"/>
              </a:ext>
            </a:extLst>
          </p:cNvPr>
          <p:cNvSpPr txBox="1"/>
          <p:nvPr/>
        </p:nvSpPr>
        <p:spPr>
          <a:xfrm>
            <a:off x="198118" y="4782483"/>
            <a:ext cx="11795760" cy="1631216"/>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After applying PCA with 3 principal components, the performance of the L</a:t>
            </a:r>
            <a:r>
              <a:rPr lang="tr-TR"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 </a:t>
            </a: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model remained the same as the case without PCA. The scores for accuracy, precision, recall, and F1 are consistent, suggesting that reducing the dimensionality with PCA did not have a significant impact on the model's performance.</a:t>
            </a:r>
          </a:p>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summary, both standardization and PCA did not result in noticeable improvements in the performance of the </a:t>
            </a:r>
            <a:r>
              <a:rPr lang="tr-TR"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LR </a:t>
            </a: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model for this dataset. The model's performance remained moderate across all three scenarios.</a:t>
            </a:r>
          </a:p>
        </p:txBody>
      </p:sp>
      <p:pic>
        <p:nvPicPr>
          <p:cNvPr id="12" name="Resim 11">
            <a:extLst>
              <a:ext uri="{FF2B5EF4-FFF2-40B4-BE49-F238E27FC236}">
                <a16:creationId xmlns:a16="http://schemas.microsoft.com/office/drawing/2014/main" id="{5769E93A-CF63-9800-BFA5-6730BA35355F}"/>
              </a:ext>
            </a:extLst>
          </p:cNvPr>
          <p:cNvPicPr>
            <a:picLocks noChangeAspect="1"/>
          </p:cNvPicPr>
          <p:nvPr/>
        </p:nvPicPr>
        <p:blipFill>
          <a:blip r:embed="rId4"/>
          <a:stretch>
            <a:fillRect/>
          </a:stretch>
        </p:blipFill>
        <p:spPr>
          <a:xfrm>
            <a:off x="7086408" y="3600397"/>
            <a:ext cx="4114991" cy="1114477"/>
          </a:xfrm>
          <a:prstGeom prst="rect">
            <a:avLst/>
          </a:prstGeom>
        </p:spPr>
      </p:pic>
    </p:spTree>
    <p:extLst>
      <p:ext uri="{BB962C8B-B14F-4D97-AF65-F5344CB8AC3E}">
        <p14:creationId xmlns:p14="http://schemas.microsoft.com/office/powerpoint/2010/main" val="20381852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Gaussian Naive Bayes</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114</a:t>
            </a:fld>
            <a:endParaRPr lang="tr-TR"/>
          </a:p>
        </p:txBody>
      </p:sp>
    </p:spTree>
    <p:extLst>
      <p:ext uri="{BB962C8B-B14F-4D97-AF65-F5344CB8AC3E}">
        <p14:creationId xmlns:p14="http://schemas.microsoft.com/office/powerpoint/2010/main" val="33965057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115</a:t>
            </a:fld>
            <a:endParaRPr lang="tr-TR" dirty="0">
              <a:solidFill>
                <a:schemeClr val="tx1"/>
              </a:solidFill>
            </a:endParaRPr>
          </a:p>
        </p:txBody>
      </p:sp>
      <p:pic>
        <p:nvPicPr>
          <p:cNvPr id="3" name="Resim 2">
            <a:extLst>
              <a:ext uri="{FF2B5EF4-FFF2-40B4-BE49-F238E27FC236}">
                <a16:creationId xmlns:a16="http://schemas.microsoft.com/office/drawing/2014/main" id="{73EFAA6B-B913-BA9F-073C-B30B5B4D5272}"/>
              </a:ext>
            </a:extLst>
          </p:cNvPr>
          <p:cNvPicPr>
            <a:picLocks noChangeAspect="1"/>
          </p:cNvPicPr>
          <p:nvPr/>
        </p:nvPicPr>
        <p:blipFill>
          <a:blip r:embed="rId3"/>
          <a:stretch>
            <a:fillRect/>
          </a:stretch>
        </p:blipFill>
        <p:spPr>
          <a:xfrm>
            <a:off x="334090" y="256915"/>
            <a:ext cx="11523820" cy="4467485"/>
          </a:xfrm>
          <a:prstGeom prst="rect">
            <a:avLst/>
          </a:prstGeom>
        </p:spPr>
      </p:pic>
      <p:sp>
        <p:nvSpPr>
          <p:cNvPr id="4" name="Metin kutusu 3">
            <a:extLst>
              <a:ext uri="{FF2B5EF4-FFF2-40B4-BE49-F238E27FC236}">
                <a16:creationId xmlns:a16="http://schemas.microsoft.com/office/drawing/2014/main" id="{63A2ABD6-7372-1979-2337-851695EE1134}"/>
              </a:ext>
            </a:extLst>
          </p:cNvPr>
          <p:cNvSpPr txBox="1"/>
          <p:nvPr/>
        </p:nvSpPr>
        <p:spPr>
          <a:xfrm>
            <a:off x="208039" y="5130873"/>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model achieved moderate performance on the test data with all metrics (accuracy, precision, recall, and F1 score) around 0.63. These scores indicate that the model is making predictions correctly for approximately 63% of the instances.</a:t>
            </a:r>
          </a:p>
        </p:txBody>
      </p:sp>
      <p:pic>
        <p:nvPicPr>
          <p:cNvPr id="6" name="Resim 5">
            <a:extLst>
              <a:ext uri="{FF2B5EF4-FFF2-40B4-BE49-F238E27FC236}">
                <a16:creationId xmlns:a16="http://schemas.microsoft.com/office/drawing/2014/main" id="{E717489D-1BFF-92B5-7E6F-6B90BC9E139C}"/>
              </a:ext>
            </a:extLst>
          </p:cNvPr>
          <p:cNvPicPr>
            <a:picLocks noChangeAspect="1"/>
          </p:cNvPicPr>
          <p:nvPr/>
        </p:nvPicPr>
        <p:blipFill>
          <a:blip r:embed="rId4"/>
          <a:stretch>
            <a:fillRect/>
          </a:stretch>
        </p:blipFill>
        <p:spPr>
          <a:xfrm>
            <a:off x="8114159" y="3751068"/>
            <a:ext cx="3662551" cy="944757"/>
          </a:xfrm>
          <a:prstGeom prst="rect">
            <a:avLst/>
          </a:prstGeom>
        </p:spPr>
      </p:pic>
      <p:sp>
        <p:nvSpPr>
          <p:cNvPr id="2" name="Metin kutusu 1">
            <a:extLst>
              <a:ext uri="{FF2B5EF4-FFF2-40B4-BE49-F238E27FC236}">
                <a16:creationId xmlns:a16="http://schemas.microsoft.com/office/drawing/2014/main" id="{66DF7746-E4B9-C660-FCF4-394E9256A47C}"/>
              </a:ext>
            </a:extLst>
          </p:cNvPr>
          <p:cNvSpPr txBox="1"/>
          <p:nvPr/>
        </p:nvSpPr>
        <p:spPr>
          <a:xfrm>
            <a:off x="8534400" y="6321365"/>
            <a:ext cx="356270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Now let's try to fix our score</a:t>
            </a:r>
            <a:r>
              <a:rPr lang="tr-TR" sz="2000" dirty="0">
                <a:latin typeface="Calibri" panose="020F0502020204030204" pitchFamily="34" charset="0"/>
                <a:ea typeface="Calibri" panose="020F0502020204030204" pitchFamily="34" charset="0"/>
                <a:cs typeface="Calibri" panose="020F0502020204030204" pitchFamily="34" charset="0"/>
              </a:rPr>
              <a:t>s</a:t>
            </a:r>
            <a:r>
              <a:rPr lang="en-US" sz="2000" dirty="0">
                <a:latin typeface="Calibri" panose="020F0502020204030204" pitchFamily="34" charset="0"/>
                <a:ea typeface="Calibri" panose="020F0502020204030204" pitchFamily="34" charset="0"/>
                <a:cs typeface="Calibri" panose="020F0502020204030204" pitchFamily="34" charset="0"/>
              </a:rPr>
              <a:t>.</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İkizkenar Üçgen 4">
            <a:extLst>
              <a:ext uri="{FF2B5EF4-FFF2-40B4-BE49-F238E27FC236}">
                <a16:creationId xmlns:a16="http://schemas.microsoft.com/office/drawing/2014/main" id="{74F46994-5746-C826-4376-936E4F276D95}"/>
              </a:ext>
            </a:extLst>
          </p:cNvPr>
          <p:cNvSpPr/>
          <p:nvPr/>
        </p:nvSpPr>
        <p:spPr>
          <a:xfrm rot="5216308">
            <a:off x="8198157" y="6371250"/>
            <a:ext cx="353683" cy="3003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382775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116</a:t>
            </a:fld>
            <a:endParaRPr lang="tr-TR" dirty="0">
              <a:solidFill>
                <a:schemeClr val="tx1"/>
              </a:solidFill>
            </a:endParaRPr>
          </a:p>
        </p:txBody>
      </p:sp>
      <p:sp>
        <p:nvSpPr>
          <p:cNvPr id="2" name="Metin kutusu 1">
            <a:extLst>
              <a:ext uri="{FF2B5EF4-FFF2-40B4-BE49-F238E27FC236}">
                <a16:creationId xmlns:a16="http://schemas.microsoft.com/office/drawing/2014/main" id="{D9A466BA-7F50-6610-B591-61B38CE1F400}"/>
              </a:ext>
            </a:extLst>
          </p:cNvPr>
          <p:cNvSpPr txBox="1"/>
          <p:nvPr/>
        </p:nvSpPr>
        <p:spPr>
          <a:xfrm>
            <a:off x="2646869" y="0"/>
            <a:ext cx="6898257" cy="400110"/>
          </a:xfrm>
          <a:prstGeom prst="rect">
            <a:avLst/>
          </a:prstGeom>
          <a:noFill/>
        </p:spPr>
        <p:txBody>
          <a:bodyPr wrap="square">
            <a:spAutoFit/>
          </a:bodyPr>
          <a:lstStyle/>
          <a:p>
            <a:pPr algn="ctr"/>
            <a:r>
              <a:rPr lang="en-US" sz="2000" b="1" i="0" dirty="0">
                <a:solidFill>
                  <a:srgbClr val="000000"/>
                </a:solidFill>
                <a:effectLst/>
                <a:latin typeface="Helvetica Neue"/>
              </a:rPr>
              <a:t>Gaussian Naive Bayes with Standard Deviations</a:t>
            </a:r>
          </a:p>
        </p:txBody>
      </p:sp>
      <p:pic>
        <p:nvPicPr>
          <p:cNvPr id="4" name="Resim 3">
            <a:extLst>
              <a:ext uri="{FF2B5EF4-FFF2-40B4-BE49-F238E27FC236}">
                <a16:creationId xmlns:a16="http://schemas.microsoft.com/office/drawing/2014/main" id="{1E3F4179-0582-5FBF-FADD-B368F66F582E}"/>
              </a:ext>
            </a:extLst>
          </p:cNvPr>
          <p:cNvPicPr>
            <a:picLocks noChangeAspect="1"/>
          </p:cNvPicPr>
          <p:nvPr/>
        </p:nvPicPr>
        <p:blipFill>
          <a:blip r:embed="rId3"/>
          <a:stretch>
            <a:fillRect/>
          </a:stretch>
        </p:blipFill>
        <p:spPr>
          <a:xfrm>
            <a:off x="308731" y="571560"/>
            <a:ext cx="11574538" cy="4343340"/>
          </a:xfrm>
          <a:prstGeom prst="rect">
            <a:avLst/>
          </a:prstGeom>
        </p:spPr>
      </p:pic>
      <p:pic>
        <p:nvPicPr>
          <p:cNvPr id="9" name="Resim 8">
            <a:extLst>
              <a:ext uri="{FF2B5EF4-FFF2-40B4-BE49-F238E27FC236}">
                <a16:creationId xmlns:a16="http://schemas.microsoft.com/office/drawing/2014/main" id="{90705641-4F6B-A1BD-B7F0-7FC33E488E6A}"/>
              </a:ext>
            </a:extLst>
          </p:cNvPr>
          <p:cNvPicPr>
            <a:picLocks noChangeAspect="1"/>
          </p:cNvPicPr>
          <p:nvPr/>
        </p:nvPicPr>
        <p:blipFill>
          <a:blip r:embed="rId4"/>
          <a:stretch>
            <a:fillRect/>
          </a:stretch>
        </p:blipFill>
        <p:spPr>
          <a:xfrm>
            <a:off x="7753160" y="3786137"/>
            <a:ext cx="4050094" cy="1062088"/>
          </a:xfrm>
          <a:prstGeom prst="rect">
            <a:avLst/>
          </a:prstGeom>
        </p:spPr>
      </p:pic>
      <p:sp>
        <p:nvSpPr>
          <p:cNvPr id="10" name="Metin kutusu 9">
            <a:extLst>
              <a:ext uri="{FF2B5EF4-FFF2-40B4-BE49-F238E27FC236}">
                <a16:creationId xmlns:a16="http://schemas.microsoft.com/office/drawing/2014/main" id="{6D36D2D9-5785-EF85-059E-FF576B783BC0}"/>
              </a:ext>
            </a:extLst>
          </p:cNvPr>
          <p:cNvSpPr txBox="1"/>
          <p:nvPr/>
        </p:nvSpPr>
        <p:spPr>
          <a:xfrm>
            <a:off x="198118" y="5215473"/>
            <a:ext cx="11795760" cy="1323439"/>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When the data is standardized using standard deviations, the performance of the model slightly improves. The accuracy, precision, recall, and F1 score are all around 0.63, indicating a similar level of performance as the previous model.</a:t>
            </a:r>
          </a:p>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Overall, both models achieve similar results with decent but not exceptional performance.</a:t>
            </a:r>
          </a:p>
        </p:txBody>
      </p:sp>
    </p:spTree>
    <p:extLst>
      <p:ext uri="{BB962C8B-B14F-4D97-AF65-F5344CB8AC3E}">
        <p14:creationId xmlns:p14="http://schemas.microsoft.com/office/powerpoint/2010/main" val="33432046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117</a:t>
            </a:fld>
            <a:endParaRPr lang="tr-TR" dirty="0">
              <a:solidFill>
                <a:schemeClr val="tx1"/>
              </a:solidFill>
            </a:endParaRPr>
          </a:p>
        </p:txBody>
      </p:sp>
      <p:sp>
        <p:nvSpPr>
          <p:cNvPr id="2" name="Metin kutusu 1">
            <a:extLst>
              <a:ext uri="{FF2B5EF4-FFF2-40B4-BE49-F238E27FC236}">
                <a16:creationId xmlns:a16="http://schemas.microsoft.com/office/drawing/2014/main" id="{D1650D22-5141-D52F-7BE6-5A83C80B0EE3}"/>
              </a:ext>
            </a:extLst>
          </p:cNvPr>
          <p:cNvSpPr txBox="1"/>
          <p:nvPr/>
        </p:nvSpPr>
        <p:spPr>
          <a:xfrm>
            <a:off x="2646871" y="0"/>
            <a:ext cx="6898257" cy="400110"/>
          </a:xfrm>
          <a:prstGeom prst="rect">
            <a:avLst/>
          </a:prstGeom>
          <a:noFill/>
        </p:spPr>
        <p:txBody>
          <a:bodyPr wrap="square">
            <a:spAutoFit/>
          </a:bodyPr>
          <a:lstStyle/>
          <a:p>
            <a:pPr algn="ctr"/>
            <a:r>
              <a:rPr lang="tr-TR" sz="2000" b="1" dirty="0">
                <a:solidFill>
                  <a:srgbClr val="000000"/>
                </a:solidFill>
                <a:latin typeface="Calibri" panose="020F0502020204030204" pitchFamily="34" charset="0"/>
                <a:ea typeface="Calibri" panose="020F0502020204030204" pitchFamily="34" charset="0"/>
                <a:cs typeface="Calibri" panose="020F0502020204030204" pitchFamily="34" charset="0"/>
              </a:rPr>
              <a:t>6</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Classification Algorithms Example</a:t>
            </a:r>
          </a:p>
        </p:txBody>
      </p:sp>
      <p:pic>
        <p:nvPicPr>
          <p:cNvPr id="4" name="Resim 3">
            <a:extLst>
              <a:ext uri="{FF2B5EF4-FFF2-40B4-BE49-F238E27FC236}">
                <a16:creationId xmlns:a16="http://schemas.microsoft.com/office/drawing/2014/main" id="{9F4473EE-3994-6096-A8B5-EDA43992024B}"/>
              </a:ext>
            </a:extLst>
          </p:cNvPr>
          <p:cNvPicPr>
            <a:picLocks noChangeAspect="1"/>
          </p:cNvPicPr>
          <p:nvPr/>
        </p:nvPicPr>
        <p:blipFill>
          <a:blip r:embed="rId3"/>
          <a:stretch>
            <a:fillRect/>
          </a:stretch>
        </p:blipFill>
        <p:spPr>
          <a:xfrm>
            <a:off x="427959" y="400110"/>
            <a:ext cx="10544842" cy="1810093"/>
          </a:xfrm>
          <a:prstGeom prst="rect">
            <a:avLst/>
          </a:prstGeom>
        </p:spPr>
      </p:pic>
      <p:pic>
        <p:nvPicPr>
          <p:cNvPr id="6" name="Resim 5">
            <a:extLst>
              <a:ext uri="{FF2B5EF4-FFF2-40B4-BE49-F238E27FC236}">
                <a16:creationId xmlns:a16="http://schemas.microsoft.com/office/drawing/2014/main" id="{4B5A6F57-99D9-C2CC-9C69-6396BB8E2C27}"/>
              </a:ext>
            </a:extLst>
          </p:cNvPr>
          <p:cNvPicPr>
            <a:picLocks noChangeAspect="1"/>
          </p:cNvPicPr>
          <p:nvPr/>
        </p:nvPicPr>
        <p:blipFill>
          <a:blip r:embed="rId4"/>
          <a:stretch>
            <a:fillRect/>
          </a:stretch>
        </p:blipFill>
        <p:spPr>
          <a:xfrm>
            <a:off x="427958" y="2210203"/>
            <a:ext cx="10554071" cy="3914372"/>
          </a:xfrm>
          <a:prstGeom prst="rect">
            <a:avLst/>
          </a:prstGeom>
        </p:spPr>
      </p:pic>
      <p:pic>
        <p:nvPicPr>
          <p:cNvPr id="10" name="Resim 9">
            <a:extLst>
              <a:ext uri="{FF2B5EF4-FFF2-40B4-BE49-F238E27FC236}">
                <a16:creationId xmlns:a16="http://schemas.microsoft.com/office/drawing/2014/main" id="{25CD2443-6CF8-D7B1-2F63-DF711E84E9C7}"/>
              </a:ext>
            </a:extLst>
          </p:cNvPr>
          <p:cNvPicPr>
            <a:picLocks noChangeAspect="1"/>
          </p:cNvPicPr>
          <p:nvPr/>
        </p:nvPicPr>
        <p:blipFill>
          <a:blip r:embed="rId5"/>
          <a:stretch>
            <a:fillRect/>
          </a:stretch>
        </p:blipFill>
        <p:spPr>
          <a:xfrm>
            <a:off x="6221027" y="515997"/>
            <a:ext cx="4627949" cy="1578318"/>
          </a:xfrm>
          <a:prstGeom prst="rect">
            <a:avLst/>
          </a:prstGeom>
        </p:spPr>
      </p:pic>
      <p:pic>
        <p:nvPicPr>
          <p:cNvPr id="12" name="Resim 11">
            <a:extLst>
              <a:ext uri="{FF2B5EF4-FFF2-40B4-BE49-F238E27FC236}">
                <a16:creationId xmlns:a16="http://schemas.microsoft.com/office/drawing/2014/main" id="{D4D79330-ED66-02B5-0C89-93BF03DAD488}"/>
              </a:ext>
            </a:extLst>
          </p:cNvPr>
          <p:cNvPicPr>
            <a:picLocks noChangeAspect="1"/>
          </p:cNvPicPr>
          <p:nvPr/>
        </p:nvPicPr>
        <p:blipFill>
          <a:blip r:embed="rId6"/>
          <a:stretch>
            <a:fillRect/>
          </a:stretch>
        </p:blipFill>
        <p:spPr>
          <a:xfrm>
            <a:off x="8448324" y="2210202"/>
            <a:ext cx="2400652" cy="4538592"/>
          </a:xfrm>
          <a:prstGeom prst="rect">
            <a:avLst/>
          </a:prstGeom>
        </p:spPr>
      </p:pic>
    </p:spTree>
    <p:extLst>
      <p:ext uri="{BB962C8B-B14F-4D97-AF65-F5344CB8AC3E}">
        <p14:creationId xmlns:p14="http://schemas.microsoft.com/office/powerpoint/2010/main" val="34643083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118</a:t>
            </a:fld>
            <a:endParaRPr lang="tr-TR" dirty="0">
              <a:solidFill>
                <a:schemeClr val="tx1"/>
              </a:solidFill>
            </a:endParaRPr>
          </a:p>
        </p:txBody>
      </p:sp>
      <p:sp>
        <p:nvSpPr>
          <p:cNvPr id="3" name="Dikdörtgen 2">
            <a:extLst>
              <a:ext uri="{FF2B5EF4-FFF2-40B4-BE49-F238E27FC236}">
                <a16:creationId xmlns:a16="http://schemas.microsoft.com/office/drawing/2014/main" id="{D7D41995-94A5-FEFA-DC07-2910407EE55D}"/>
              </a:ext>
            </a:extLst>
          </p:cNvPr>
          <p:cNvSpPr/>
          <p:nvPr/>
        </p:nvSpPr>
        <p:spPr>
          <a:xfrm>
            <a:off x="0" y="2238375"/>
            <a:ext cx="121920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a:extLst>
              <a:ext uri="{FF2B5EF4-FFF2-40B4-BE49-F238E27FC236}">
                <a16:creationId xmlns:a16="http://schemas.microsoft.com/office/drawing/2014/main" id="{29CDE088-80C1-C6E0-0F07-25B45D9D9E43}"/>
              </a:ext>
            </a:extLst>
          </p:cNvPr>
          <p:cNvSpPr txBox="1"/>
          <p:nvPr/>
        </p:nvSpPr>
        <p:spPr>
          <a:xfrm>
            <a:off x="38100" y="111621"/>
            <a:ext cx="12115800" cy="6463308"/>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K-Nearest Neighbors (KNN):</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Accuracy: 0.6326219512195121</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Precision: 0.6326219512195121</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Recall: 0.6326219512195121</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F1-score: 0.6326219512195121</a:t>
            </a:r>
          </a:p>
          <a:p>
            <a:r>
              <a:rPr lang="en-US" dirty="0">
                <a:latin typeface="Calibri" panose="020F0502020204030204" pitchFamily="34" charset="0"/>
                <a:ea typeface="Calibri" panose="020F0502020204030204" pitchFamily="34" charset="0"/>
                <a:cs typeface="Calibri" panose="020F0502020204030204" pitchFamily="34" charset="0"/>
              </a:rPr>
              <a:t>The KNN algorithm achieved moderate performance on the test data, with accuracy, precision, recall, and F1-score around 0.63. This means that the model correctly predicted the class for approximately 63% of the instances.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Decision Tree (DT):</a:t>
            </a:r>
          </a:p>
          <a:p>
            <a:pPr marL="285750"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Accuracy: 0.6798780487804879</a:t>
            </a:r>
          </a:p>
          <a:p>
            <a:pPr marL="285750"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Precision: 0.6798780487804879</a:t>
            </a:r>
          </a:p>
          <a:p>
            <a:pPr marL="285750"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Recall: 0.6798780487804879</a:t>
            </a:r>
          </a:p>
          <a:p>
            <a:pPr marL="285750"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F1-score: 0.6798780487804879</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The decision tree algorithm performed better than KNN, with all metrics around 0.68. It shows a higher accuracy in predicting the class labels.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Random Forest (RF):</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Accuracy: 0.7621951219512195</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Precision: 0.7621951219512195</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Recall: 0.7621951219512195</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F1-score: 0.7621951219512195</a:t>
            </a:r>
          </a:p>
          <a:p>
            <a:r>
              <a:rPr lang="en-US" dirty="0">
                <a:latin typeface="Calibri" panose="020F0502020204030204" pitchFamily="34" charset="0"/>
                <a:ea typeface="Calibri" panose="020F0502020204030204" pitchFamily="34" charset="0"/>
                <a:cs typeface="Calibri" panose="020F0502020204030204" pitchFamily="34" charset="0"/>
              </a:rPr>
              <a:t>The random forest algorithm achieved the highest performance among the tested algorithms. It shows an accuracy, precision, recall, and F1-score around 0.76, indicating a good ability to classify instances.</a:t>
            </a:r>
          </a:p>
        </p:txBody>
      </p:sp>
    </p:spTree>
    <p:extLst>
      <p:ext uri="{BB962C8B-B14F-4D97-AF65-F5344CB8AC3E}">
        <p14:creationId xmlns:p14="http://schemas.microsoft.com/office/powerpoint/2010/main" val="12075059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119</a:t>
            </a:fld>
            <a:endParaRPr lang="tr-TR" dirty="0">
              <a:solidFill>
                <a:schemeClr val="tx1"/>
              </a:solidFill>
            </a:endParaRPr>
          </a:p>
        </p:txBody>
      </p:sp>
      <p:pic>
        <p:nvPicPr>
          <p:cNvPr id="3" name="Resim 2">
            <a:extLst>
              <a:ext uri="{FF2B5EF4-FFF2-40B4-BE49-F238E27FC236}">
                <a16:creationId xmlns:a16="http://schemas.microsoft.com/office/drawing/2014/main" id="{725D6DE7-C0CD-E0FC-3727-7684A5781255}"/>
              </a:ext>
            </a:extLst>
          </p:cNvPr>
          <p:cNvPicPr>
            <a:picLocks noChangeAspect="1"/>
          </p:cNvPicPr>
          <p:nvPr/>
        </p:nvPicPr>
        <p:blipFill>
          <a:blip r:embed="rId3"/>
          <a:stretch>
            <a:fillRect/>
          </a:stretch>
        </p:blipFill>
        <p:spPr>
          <a:xfrm>
            <a:off x="0" y="2205903"/>
            <a:ext cx="12192000" cy="2217593"/>
          </a:xfrm>
          <a:prstGeom prst="rect">
            <a:avLst/>
          </a:prstGeom>
        </p:spPr>
      </p:pic>
      <p:sp>
        <p:nvSpPr>
          <p:cNvPr id="5" name="Metin kutusu 4">
            <a:extLst>
              <a:ext uri="{FF2B5EF4-FFF2-40B4-BE49-F238E27FC236}">
                <a16:creationId xmlns:a16="http://schemas.microsoft.com/office/drawing/2014/main" id="{A42431CC-2436-A780-92A3-292E9B875258}"/>
              </a:ext>
            </a:extLst>
          </p:cNvPr>
          <p:cNvSpPr txBox="1"/>
          <p:nvPr/>
        </p:nvSpPr>
        <p:spPr>
          <a:xfrm>
            <a:off x="38100" y="91479"/>
            <a:ext cx="12115800" cy="6463308"/>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Support Vector Machines (SVM):</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Accuracy: 0.698170731707317</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Precision: 0.698170731707317</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Recall: 0.698170731707317</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F1-score: 0.698170731707317</a:t>
            </a:r>
          </a:p>
          <a:p>
            <a:r>
              <a:rPr lang="en-US" dirty="0">
                <a:latin typeface="Calibri" panose="020F0502020204030204" pitchFamily="34" charset="0"/>
                <a:ea typeface="Calibri" panose="020F0502020204030204" pitchFamily="34" charset="0"/>
                <a:cs typeface="Calibri" panose="020F0502020204030204" pitchFamily="34" charset="0"/>
              </a:rPr>
              <a:t>The SVM algorithm performed decently, with all metrics around 0.70. It shows a moderate level of accuracy in predicting the class labels.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Logistic Regression (LR):</a:t>
            </a:r>
          </a:p>
          <a:p>
            <a:pPr marL="285750"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Accuracy: 0.6280487804878049</a:t>
            </a:r>
          </a:p>
          <a:p>
            <a:pPr marL="285750"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Precision: 0.6280487804878049</a:t>
            </a:r>
          </a:p>
          <a:p>
            <a:pPr marL="285750"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Recall: 0.6280487804878049</a:t>
            </a:r>
          </a:p>
          <a:p>
            <a:pPr marL="285750"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F1-score: 0.6280487804878049</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The logistic regression algorithm achieved performance like KNN, with all metrics around 0.63. It shows a moderate level of accuracy in classification.</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Gaussian Naive Bayes (NB):</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Accuracy: 0.6310975609756098</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Precision: 0.6310975609756098</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Recall: 0.6310975609756098</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F1-score: 0.6310975609756098</a:t>
            </a:r>
          </a:p>
          <a:p>
            <a:r>
              <a:rPr lang="en-US" dirty="0">
                <a:latin typeface="Calibri" panose="020F0502020204030204" pitchFamily="34" charset="0"/>
                <a:ea typeface="Calibri" panose="020F0502020204030204" pitchFamily="34" charset="0"/>
                <a:cs typeface="Calibri" panose="020F0502020204030204" pitchFamily="34" charset="0"/>
              </a:rPr>
              <a:t>The Gaussian Naive Bayes algorithm performed similarly to KNN and LR, with all metrics around 0.63. It shows a moderate level of accuracy in classification.</a:t>
            </a:r>
          </a:p>
        </p:txBody>
      </p:sp>
    </p:spTree>
    <p:extLst>
      <p:ext uri="{BB962C8B-B14F-4D97-AF65-F5344CB8AC3E}">
        <p14:creationId xmlns:p14="http://schemas.microsoft.com/office/powerpoint/2010/main" val="167484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12</a:t>
            </a:fld>
            <a:endParaRPr lang="tr-TR" dirty="0">
              <a:solidFill>
                <a:schemeClr val="tx1"/>
              </a:solidFill>
            </a:endParaRPr>
          </a:p>
        </p:txBody>
      </p:sp>
      <p:pic>
        <p:nvPicPr>
          <p:cNvPr id="2050" name="Picture 2">
            <a:extLst>
              <a:ext uri="{FF2B5EF4-FFF2-40B4-BE49-F238E27FC236}">
                <a16:creationId xmlns:a16="http://schemas.microsoft.com/office/drawing/2014/main" id="{D3BE0392-5424-6FB9-8144-88804C06D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412" y="3089687"/>
            <a:ext cx="4837176" cy="3523375"/>
          </a:xfrm>
          <a:prstGeom prst="rect">
            <a:avLst/>
          </a:prstGeom>
          <a:noFill/>
          <a:extLst>
            <a:ext uri="{909E8E84-426E-40DD-AFC4-6F175D3DCCD1}">
              <a14:hiddenFill xmlns:a14="http://schemas.microsoft.com/office/drawing/2010/main">
                <a:solidFill>
                  <a:srgbClr val="FFFFFF"/>
                </a:solidFill>
              </a14:hiddenFill>
            </a:ext>
          </a:extLst>
        </p:spPr>
      </p:pic>
      <p:pic>
        <p:nvPicPr>
          <p:cNvPr id="3" name="Resim 2" descr="metin, yazı tipi, ekran görüntüsü içeren bir resim&#10;&#10;Açıklama otomatik olarak oluşturuldu">
            <a:extLst>
              <a:ext uri="{FF2B5EF4-FFF2-40B4-BE49-F238E27FC236}">
                <a16:creationId xmlns:a16="http://schemas.microsoft.com/office/drawing/2014/main" id="{807D1C6A-0E60-526C-C914-40FD77595EE5}"/>
              </a:ext>
            </a:extLst>
          </p:cNvPr>
          <p:cNvPicPr>
            <a:picLocks noChangeAspect="1"/>
          </p:cNvPicPr>
          <p:nvPr/>
        </p:nvPicPr>
        <p:blipFill>
          <a:blip r:embed="rId4"/>
          <a:stretch>
            <a:fillRect/>
          </a:stretch>
        </p:blipFill>
        <p:spPr>
          <a:xfrm>
            <a:off x="1299493" y="136525"/>
            <a:ext cx="9593014" cy="2953162"/>
          </a:xfrm>
          <a:prstGeom prst="rect">
            <a:avLst/>
          </a:prstGeom>
        </p:spPr>
      </p:pic>
    </p:spTree>
    <p:extLst>
      <p:ext uri="{BB962C8B-B14F-4D97-AF65-F5344CB8AC3E}">
        <p14:creationId xmlns:p14="http://schemas.microsoft.com/office/powerpoint/2010/main" val="34714102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Resim Yer Tutucusu 51" descr="Gökyüzü, açık hava, dağ, doğa, yıldızlar içeren bir resim">
            <a:extLst>
              <a:ext uri="{FF2B5EF4-FFF2-40B4-BE49-F238E27FC236}">
                <a16:creationId xmlns:a16="http://schemas.microsoft.com/office/drawing/2014/main" id="{45DFCBF0-F91E-40C0-A4E6-24E8250C3BA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9144000" cy="4532313"/>
          </a:xfrm>
        </p:spPr>
      </p:pic>
      <p:sp>
        <p:nvSpPr>
          <p:cNvPr id="4" name="Alt Bilgi Yer Tutucusu 3">
            <a:extLst>
              <a:ext uri="{FF2B5EF4-FFF2-40B4-BE49-F238E27FC236}">
                <a16:creationId xmlns:a16="http://schemas.microsoft.com/office/drawing/2014/main" id="{BBA09E0B-CEBC-425D-8A86-1F858D8DE9AD}"/>
              </a:ext>
            </a:extLst>
          </p:cNvPr>
          <p:cNvSpPr>
            <a:spLocks noGrp="1"/>
          </p:cNvSpPr>
          <p:nvPr>
            <p:ph type="ftr" sz="quarter" idx="11"/>
          </p:nvPr>
        </p:nvSpPr>
        <p:spPr>
          <a:xfrm>
            <a:off x="201168" y="6356350"/>
            <a:ext cx="4837176" cy="365125"/>
          </a:xfrm>
        </p:spPr>
        <p:txBody>
          <a:bodyPr rtlCol="0"/>
          <a:lstStyle/>
          <a:p>
            <a:pPr lvl="0" rtl="0">
              <a:spcAft>
                <a:spcPts val="600"/>
              </a:spcAft>
            </a:pPr>
            <a:r>
              <a:rPr lang="en-US" dirty="0"/>
              <a:t>Machine Learning And Data Analysis</a:t>
            </a:r>
          </a:p>
        </p:txBody>
      </p:sp>
      <p:pic>
        <p:nvPicPr>
          <p:cNvPr id="58" name="Resim Yer Tutucusu 57" descr="Dağ, gökyüzü, açık hava, doğa içeren bir resim">
            <a:extLst>
              <a:ext uri="{FF2B5EF4-FFF2-40B4-BE49-F238E27FC236}">
                <a16:creationId xmlns:a16="http://schemas.microsoft.com/office/drawing/2014/main" id="{A51C462C-6D3B-4554-9CDC-86D00D0EA07A}"/>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144000" y="4532313"/>
            <a:ext cx="3048000" cy="2325687"/>
          </a:xfrm>
        </p:spPr>
      </p:pic>
      <p:sp>
        <p:nvSpPr>
          <p:cNvPr id="6" name="Slayt Numarası Yer Tutucusu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tr-TR" smtClean="0"/>
              <a:pPr lvl="0" rtl="0"/>
              <a:t>120</a:t>
            </a:fld>
            <a:endParaRPr lang="tr-TR"/>
          </a:p>
        </p:txBody>
      </p:sp>
      <p:sp>
        <p:nvSpPr>
          <p:cNvPr id="2" name="Alt Başlık 32">
            <a:extLst>
              <a:ext uri="{FF2B5EF4-FFF2-40B4-BE49-F238E27FC236}">
                <a16:creationId xmlns:a16="http://schemas.microsoft.com/office/drawing/2014/main" id="{69E6BECD-A2DB-FD91-3A85-D57C21E42D86}"/>
              </a:ext>
            </a:extLst>
          </p:cNvPr>
          <p:cNvSpPr txBox="1">
            <a:spLocks/>
          </p:cNvSpPr>
          <p:nvPr/>
        </p:nvSpPr>
        <p:spPr>
          <a:xfrm>
            <a:off x="386915" y="4919825"/>
            <a:ext cx="6410700" cy="1230810"/>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00000"/>
              </a:lnSpc>
              <a:spcBef>
                <a:spcPts val="0"/>
              </a:spcBef>
              <a:buFont typeface="Arial" panose="020B0604020202020204" pitchFamily="34" charset="0"/>
              <a:buNone/>
              <a:defRPr sz="2800" b="1" kern="1200" spc="-20" baseline="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solidFill>
                  <a:schemeClr val="bg1"/>
                </a:solidFill>
              </a:rPr>
              <a:t>Akın Kemal DOĞANGÜN</a:t>
            </a:r>
          </a:p>
          <a:p>
            <a:endParaRPr lang="tr-TR" dirty="0">
              <a:solidFill>
                <a:schemeClr val="bg1"/>
              </a:solidFill>
            </a:endParaRPr>
          </a:p>
          <a:p>
            <a:r>
              <a:rPr lang="tr-TR" dirty="0">
                <a:solidFill>
                  <a:schemeClr val="bg1"/>
                </a:solidFill>
                <a:hlinkClick r:id="rId5">
                  <a:extLst>
                    <a:ext uri="{A12FA001-AC4F-418D-AE19-62706E023703}">
                      <ahyp:hlinkClr xmlns:ahyp="http://schemas.microsoft.com/office/drawing/2018/hyperlinkcolor" val="tx"/>
                    </a:ext>
                  </a:extLst>
                </a:hlinkClick>
              </a:rPr>
              <a:t>https://www.doftdare.com/</a:t>
            </a:r>
            <a:endParaRPr lang="tr-TR" dirty="0">
              <a:solidFill>
                <a:schemeClr val="bg1"/>
              </a:solidFill>
            </a:endParaRPr>
          </a:p>
          <a:p>
            <a:endParaRPr lang="tr-TR" dirty="0">
              <a:solidFill>
                <a:schemeClr val="bg1"/>
              </a:solidFill>
            </a:endParaRPr>
          </a:p>
        </p:txBody>
      </p:sp>
      <p:sp>
        <p:nvSpPr>
          <p:cNvPr id="8" name="Başlık 31">
            <a:extLst>
              <a:ext uri="{FF2B5EF4-FFF2-40B4-BE49-F238E27FC236}">
                <a16:creationId xmlns:a16="http://schemas.microsoft.com/office/drawing/2014/main" id="{6295F02F-9622-43A2-93EF-545BEEA7CB5B}"/>
              </a:ext>
            </a:extLst>
          </p:cNvPr>
          <p:cNvSpPr txBox="1">
            <a:spLocks/>
          </p:cNvSpPr>
          <p:nvPr/>
        </p:nvSpPr>
        <p:spPr>
          <a:xfrm>
            <a:off x="9264761" y="1561637"/>
            <a:ext cx="2806478" cy="1409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spc="-40" baseline="0">
                <a:solidFill>
                  <a:schemeClr val="bg1"/>
                </a:solidFill>
                <a:latin typeface="Calibri" panose="020F0502020204030204" pitchFamily="34" charset="0"/>
                <a:ea typeface="+mj-ea"/>
                <a:cs typeface="Calibri" panose="020F0502020204030204" pitchFamily="34" charset="0"/>
              </a:defRPr>
            </a:lvl1pPr>
          </a:lstStyle>
          <a:p>
            <a:r>
              <a:rPr lang="en-US" dirty="0">
                <a:solidFill>
                  <a:schemeClr val="accent1">
                    <a:lumMod val="60000"/>
                    <a:lumOff val="40000"/>
                  </a:schemeClr>
                </a:solidFill>
              </a:rPr>
              <a:t>Thank You</a:t>
            </a:r>
          </a:p>
        </p:txBody>
      </p:sp>
      <p:sp>
        <p:nvSpPr>
          <p:cNvPr id="11" name="Metin kutusu 10">
            <a:extLst>
              <a:ext uri="{FF2B5EF4-FFF2-40B4-BE49-F238E27FC236}">
                <a16:creationId xmlns:a16="http://schemas.microsoft.com/office/drawing/2014/main" id="{9490CB18-1E9B-2FBB-CE89-8978F432DB5F}"/>
              </a:ext>
            </a:extLst>
          </p:cNvPr>
          <p:cNvSpPr txBox="1"/>
          <p:nvPr/>
        </p:nvSpPr>
        <p:spPr>
          <a:xfrm>
            <a:off x="728931" y="1346627"/>
            <a:ext cx="7686137" cy="1938992"/>
          </a:xfrm>
          <a:prstGeom prst="rect">
            <a:avLst/>
          </a:prstGeom>
          <a:noFill/>
        </p:spPr>
        <p:txBody>
          <a:bodyPr wrap="square" rtlCol="0">
            <a:spAutoFit/>
          </a:bodyPr>
          <a:lstStyle/>
          <a:p>
            <a:pPr algn="ctr"/>
            <a:r>
              <a:rPr lang="tr-TR" sz="2000"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https://www.kaggle.com/datasets/adityakadiwal/water-potability</a:t>
            </a:r>
            <a:endParaRPr lang="tr-TR"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r>
              <a:rPr lang="tr-TR" sz="2000"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https://www.coursera.org/articles/machine-learning-algorithms</a:t>
            </a:r>
            <a:endParaRPr lang="tr-TR"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r>
              <a:rPr lang="tr-TR" sz="2000"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https://en.wikipedia.org/wiki/Machine_learning</a:t>
            </a:r>
            <a:endParaRPr lang="tr-TR"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r>
              <a:rPr lang="tr-TR" sz="2000"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https://towardsdatascience.com/top-machine-learning-algorithms-for-classification-2197870ff501</a:t>
            </a:r>
            <a:endParaRPr lang="tr-TR"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endParaRPr lang="tr-TR"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Başlık 31">
            <a:extLst>
              <a:ext uri="{FF2B5EF4-FFF2-40B4-BE49-F238E27FC236}">
                <a16:creationId xmlns:a16="http://schemas.microsoft.com/office/drawing/2014/main" id="{A19403AF-29F8-C1AB-C79E-D08931A71578}"/>
              </a:ext>
            </a:extLst>
          </p:cNvPr>
          <p:cNvSpPr txBox="1">
            <a:spLocks/>
          </p:cNvSpPr>
          <p:nvPr/>
        </p:nvSpPr>
        <p:spPr>
          <a:xfrm>
            <a:off x="2957417" y="436393"/>
            <a:ext cx="3229164" cy="1409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spc="-40" baseline="0">
                <a:solidFill>
                  <a:schemeClr val="bg1"/>
                </a:solidFill>
                <a:latin typeface="Calibri" panose="020F0502020204030204" pitchFamily="34" charset="0"/>
                <a:ea typeface="+mj-ea"/>
                <a:cs typeface="Calibri" panose="020F0502020204030204" pitchFamily="34" charset="0"/>
              </a:defRPr>
            </a:lvl1pPr>
          </a:lstStyle>
          <a:p>
            <a:r>
              <a:rPr lang="en-US" dirty="0"/>
              <a:t>References</a:t>
            </a:r>
          </a:p>
        </p:txBody>
      </p:sp>
    </p:spTree>
    <p:extLst>
      <p:ext uri="{BB962C8B-B14F-4D97-AF65-F5344CB8AC3E}">
        <p14:creationId xmlns:p14="http://schemas.microsoft.com/office/powerpoint/2010/main" val="767611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13</a:t>
            </a:fld>
            <a:endParaRPr lang="tr-TR" dirty="0">
              <a:solidFill>
                <a:schemeClr val="tx1"/>
              </a:solidFill>
            </a:endParaRPr>
          </a:p>
        </p:txBody>
      </p:sp>
      <p:pic>
        <p:nvPicPr>
          <p:cNvPr id="3" name="Resim 2" descr="metin, yazı tipi, ekran görüntüsü içeren bir resim&#10;&#10;Açıklama otomatik olarak oluşturuldu">
            <a:extLst>
              <a:ext uri="{FF2B5EF4-FFF2-40B4-BE49-F238E27FC236}">
                <a16:creationId xmlns:a16="http://schemas.microsoft.com/office/drawing/2014/main" id="{1236137D-5167-FBEA-0089-9E7E7548E6D0}"/>
              </a:ext>
            </a:extLst>
          </p:cNvPr>
          <p:cNvPicPr>
            <a:picLocks noChangeAspect="1"/>
          </p:cNvPicPr>
          <p:nvPr/>
        </p:nvPicPr>
        <p:blipFill>
          <a:blip r:embed="rId3"/>
          <a:stretch>
            <a:fillRect/>
          </a:stretch>
        </p:blipFill>
        <p:spPr>
          <a:xfrm>
            <a:off x="1313782" y="267426"/>
            <a:ext cx="9564435" cy="2000529"/>
          </a:xfrm>
          <a:prstGeom prst="rect">
            <a:avLst/>
          </a:prstGeom>
        </p:spPr>
      </p:pic>
      <p:pic>
        <p:nvPicPr>
          <p:cNvPr id="1026" name="Picture 2">
            <a:extLst>
              <a:ext uri="{FF2B5EF4-FFF2-40B4-BE49-F238E27FC236}">
                <a16:creationId xmlns:a16="http://schemas.microsoft.com/office/drawing/2014/main" id="{9693157A-F039-353A-9EB9-D3FC77B3CD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0798" y="2267955"/>
            <a:ext cx="4150403" cy="43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0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14</a:t>
            </a:fld>
            <a:endParaRPr lang="tr-TR" dirty="0">
              <a:solidFill>
                <a:schemeClr val="tx1"/>
              </a:solidFill>
            </a:endParaRPr>
          </a:p>
        </p:txBody>
      </p:sp>
      <p:pic>
        <p:nvPicPr>
          <p:cNvPr id="3" name="Resim 2" descr="metin, yazı tipi, ekran görüntüsü, çizgi içeren bir resim&#10;&#10;Açıklama otomatik olarak oluşturuldu">
            <a:extLst>
              <a:ext uri="{FF2B5EF4-FFF2-40B4-BE49-F238E27FC236}">
                <a16:creationId xmlns:a16="http://schemas.microsoft.com/office/drawing/2014/main" id="{52090612-05F5-B0CF-75C7-2C26A08654E5}"/>
              </a:ext>
            </a:extLst>
          </p:cNvPr>
          <p:cNvPicPr>
            <a:picLocks noChangeAspect="1"/>
          </p:cNvPicPr>
          <p:nvPr/>
        </p:nvPicPr>
        <p:blipFill>
          <a:blip r:embed="rId3"/>
          <a:stretch>
            <a:fillRect/>
          </a:stretch>
        </p:blipFill>
        <p:spPr>
          <a:xfrm>
            <a:off x="1289965" y="429925"/>
            <a:ext cx="9612066" cy="1724266"/>
          </a:xfrm>
          <a:prstGeom prst="rect">
            <a:avLst/>
          </a:prstGeom>
        </p:spPr>
      </p:pic>
      <p:pic>
        <p:nvPicPr>
          <p:cNvPr id="3074" name="Picture 2">
            <a:extLst>
              <a:ext uri="{FF2B5EF4-FFF2-40B4-BE49-F238E27FC236}">
                <a16:creationId xmlns:a16="http://schemas.microsoft.com/office/drawing/2014/main" id="{A62D220B-B736-B2C3-292E-FCD0E477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886" y="2160875"/>
            <a:ext cx="561022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6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15</a:t>
            </a:fld>
            <a:endParaRPr lang="tr-TR" dirty="0">
              <a:solidFill>
                <a:schemeClr val="tx1"/>
              </a:solidFill>
            </a:endParaRPr>
          </a:p>
        </p:txBody>
      </p:sp>
      <p:pic>
        <p:nvPicPr>
          <p:cNvPr id="4" name="Resim 3">
            <a:extLst>
              <a:ext uri="{FF2B5EF4-FFF2-40B4-BE49-F238E27FC236}">
                <a16:creationId xmlns:a16="http://schemas.microsoft.com/office/drawing/2014/main" id="{6021FC88-3214-5772-351B-69A09CFF61C2}"/>
              </a:ext>
            </a:extLst>
          </p:cNvPr>
          <p:cNvPicPr>
            <a:picLocks noChangeAspect="1"/>
          </p:cNvPicPr>
          <p:nvPr/>
        </p:nvPicPr>
        <p:blipFill>
          <a:blip r:embed="rId3"/>
          <a:stretch>
            <a:fillRect/>
          </a:stretch>
        </p:blipFill>
        <p:spPr>
          <a:xfrm>
            <a:off x="1294730" y="230604"/>
            <a:ext cx="9602540" cy="2295845"/>
          </a:xfrm>
          <a:prstGeom prst="rect">
            <a:avLst/>
          </a:prstGeom>
        </p:spPr>
      </p:pic>
      <p:pic>
        <p:nvPicPr>
          <p:cNvPr id="11266" name="Picture 2">
            <a:extLst>
              <a:ext uri="{FF2B5EF4-FFF2-40B4-BE49-F238E27FC236}">
                <a16:creationId xmlns:a16="http://schemas.microsoft.com/office/drawing/2014/main" id="{3D33E2B2-138F-3337-2E2C-0B8E0227F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6612" y="2360196"/>
            <a:ext cx="543877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662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16</a:t>
            </a:fld>
            <a:endParaRPr lang="tr-TR" dirty="0">
              <a:solidFill>
                <a:schemeClr val="tx1"/>
              </a:solidFill>
            </a:endParaRPr>
          </a:p>
        </p:txBody>
      </p:sp>
      <p:pic>
        <p:nvPicPr>
          <p:cNvPr id="3" name="Resim 2">
            <a:extLst>
              <a:ext uri="{FF2B5EF4-FFF2-40B4-BE49-F238E27FC236}">
                <a16:creationId xmlns:a16="http://schemas.microsoft.com/office/drawing/2014/main" id="{B84EC296-AC01-A838-E9F9-CB06906CFD4C}"/>
              </a:ext>
            </a:extLst>
          </p:cNvPr>
          <p:cNvPicPr>
            <a:picLocks noChangeAspect="1"/>
          </p:cNvPicPr>
          <p:nvPr/>
        </p:nvPicPr>
        <p:blipFill>
          <a:blip r:embed="rId3"/>
          <a:stretch>
            <a:fillRect/>
          </a:stretch>
        </p:blipFill>
        <p:spPr>
          <a:xfrm>
            <a:off x="1332835" y="319088"/>
            <a:ext cx="9526329" cy="1886213"/>
          </a:xfrm>
          <a:prstGeom prst="rect">
            <a:avLst/>
          </a:prstGeom>
        </p:spPr>
      </p:pic>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 y="2739577"/>
            <a:ext cx="3602540" cy="36167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5"/>
          <a:srcRect/>
          <a:stretch/>
        </p:blipFill>
        <p:spPr bwMode="auto">
          <a:xfrm>
            <a:off x="4294730" y="2739829"/>
            <a:ext cx="3602540" cy="36165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6"/>
          <a:srcRect/>
          <a:stretch/>
        </p:blipFill>
        <p:spPr bwMode="auto">
          <a:xfrm>
            <a:off x="8078920" y="2739829"/>
            <a:ext cx="3602540" cy="361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737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17</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692190" y="118"/>
            <a:ext cx="3387618" cy="34007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203906" y="27998"/>
            <a:ext cx="3387853" cy="34010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7988095" y="1"/>
            <a:ext cx="3387853" cy="3401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692190" y="3320591"/>
            <a:ext cx="3387618" cy="34007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340024" y="3320473"/>
            <a:ext cx="3387853" cy="34010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7988095" y="3329227"/>
            <a:ext cx="3387854" cy="338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187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18</a:t>
            </a:fld>
            <a:endParaRPr lang="tr-TR" dirty="0">
              <a:solidFill>
                <a:schemeClr val="tx1"/>
              </a:solidFill>
            </a:endParaRPr>
          </a:p>
        </p:txBody>
      </p:sp>
      <p:pic>
        <p:nvPicPr>
          <p:cNvPr id="3" name="Resim 2">
            <a:extLst>
              <a:ext uri="{FF2B5EF4-FFF2-40B4-BE49-F238E27FC236}">
                <a16:creationId xmlns:a16="http://schemas.microsoft.com/office/drawing/2014/main" id="{512C4CA2-6C38-3B5D-E463-69772272B9C9}"/>
              </a:ext>
            </a:extLst>
          </p:cNvPr>
          <p:cNvPicPr>
            <a:picLocks noChangeAspect="1"/>
          </p:cNvPicPr>
          <p:nvPr/>
        </p:nvPicPr>
        <p:blipFill>
          <a:blip r:embed="rId3"/>
          <a:stretch>
            <a:fillRect/>
          </a:stretch>
        </p:blipFill>
        <p:spPr>
          <a:xfrm>
            <a:off x="1323309" y="632326"/>
            <a:ext cx="9545382" cy="1086002"/>
          </a:xfrm>
          <a:prstGeom prst="rect">
            <a:avLst/>
          </a:prstGeom>
        </p:spPr>
      </p:pic>
      <p:pic>
        <p:nvPicPr>
          <p:cNvPr id="4" name="Picture 2">
            <a:extLst>
              <a:ext uri="{FF2B5EF4-FFF2-40B4-BE49-F238E27FC236}">
                <a16:creationId xmlns:a16="http://schemas.microsoft.com/office/drawing/2014/main" id="{72242DF6-B0F0-F54E-3F78-3DE9EB7D417C}"/>
              </a:ext>
            </a:extLst>
          </p:cNvPr>
          <p:cNvPicPr>
            <a:picLocks noChangeAspect="1" noChangeArrowheads="1"/>
          </p:cNvPicPr>
          <p:nvPr/>
        </p:nvPicPr>
        <p:blipFill>
          <a:blip r:embed="rId4"/>
          <a:srcRect/>
          <a:stretch/>
        </p:blipFill>
        <p:spPr bwMode="auto">
          <a:xfrm>
            <a:off x="195072" y="2020453"/>
            <a:ext cx="5782355" cy="20620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D38A934-5EB9-CCFC-AC3D-475AC34C7BAD}"/>
              </a:ext>
            </a:extLst>
          </p:cNvPr>
          <p:cNvPicPr>
            <a:picLocks noChangeAspect="1" noChangeArrowheads="1"/>
          </p:cNvPicPr>
          <p:nvPr/>
        </p:nvPicPr>
        <p:blipFill>
          <a:blip r:embed="rId5"/>
          <a:srcRect/>
          <a:stretch/>
        </p:blipFill>
        <p:spPr bwMode="auto">
          <a:xfrm>
            <a:off x="6214573" y="2023890"/>
            <a:ext cx="5782355" cy="20551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14A516D-0DAF-6448-CEA2-5212F0826E9F}"/>
              </a:ext>
            </a:extLst>
          </p:cNvPr>
          <p:cNvPicPr>
            <a:picLocks noChangeAspect="1" noChangeArrowheads="1"/>
          </p:cNvPicPr>
          <p:nvPr/>
        </p:nvPicPr>
        <p:blipFill>
          <a:blip r:embed="rId6"/>
          <a:srcRect/>
          <a:stretch/>
        </p:blipFill>
        <p:spPr bwMode="auto">
          <a:xfrm>
            <a:off x="195071" y="4199486"/>
            <a:ext cx="5782355" cy="20398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4778A93-52B9-0E6D-8ED0-7420ECE49A8B}"/>
              </a:ext>
            </a:extLst>
          </p:cNvPr>
          <p:cNvPicPr>
            <a:picLocks noChangeAspect="1" noChangeArrowheads="1"/>
          </p:cNvPicPr>
          <p:nvPr/>
        </p:nvPicPr>
        <p:blipFill>
          <a:blip r:embed="rId7"/>
          <a:srcRect/>
          <a:stretch/>
        </p:blipFill>
        <p:spPr bwMode="auto">
          <a:xfrm>
            <a:off x="6214574" y="4188400"/>
            <a:ext cx="5782350" cy="206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3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19</a:t>
            </a:fld>
            <a:endParaRPr lang="tr-TR" dirty="0">
              <a:solidFill>
                <a:schemeClr val="tx1"/>
              </a:solidFill>
            </a:endParaRPr>
          </a:p>
        </p:txBody>
      </p:sp>
      <p:pic>
        <p:nvPicPr>
          <p:cNvPr id="4" name="Picture 2">
            <a:extLst>
              <a:ext uri="{FF2B5EF4-FFF2-40B4-BE49-F238E27FC236}">
                <a16:creationId xmlns:a16="http://schemas.microsoft.com/office/drawing/2014/main" id="{72242DF6-B0F0-F54E-3F78-3DE9EB7D417C}"/>
              </a:ext>
            </a:extLst>
          </p:cNvPr>
          <p:cNvPicPr>
            <a:picLocks noChangeAspect="1" noChangeArrowheads="1"/>
          </p:cNvPicPr>
          <p:nvPr/>
        </p:nvPicPr>
        <p:blipFill>
          <a:blip r:embed="rId3"/>
          <a:srcRect/>
          <a:stretch/>
        </p:blipFill>
        <p:spPr bwMode="auto">
          <a:xfrm>
            <a:off x="195073" y="2311110"/>
            <a:ext cx="5782350" cy="20620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D38A934-5EB9-CCFC-AC3D-475AC34C7BAD}"/>
              </a:ext>
            </a:extLst>
          </p:cNvPr>
          <p:cNvPicPr>
            <a:picLocks noChangeAspect="1" noChangeArrowheads="1"/>
          </p:cNvPicPr>
          <p:nvPr/>
        </p:nvPicPr>
        <p:blipFill>
          <a:blip r:embed="rId4"/>
          <a:srcRect/>
          <a:stretch/>
        </p:blipFill>
        <p:spPr bwMode="auto">
          <a:xfrm>
            <a:off x="6214569" y="2329068"/>
            <a:ext cx="5782354" cy="20551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14A516D-0DAF-6448-CEA2-5212F0826E9F}"/>
              </a:ext>
            </a:extLst>
          </p:cNvPr>
          <p:cNvPicPr>
            <a:picLocks noChangeAspect="1" noChangeArrowheads="1"/>
          </p:cNvPicPr>
          <p:nvPr/>
        </p:nvPicPr>
        <p:blipFill>
          <a:blip r:embed="rId5"/>
          <a:srcRect/>
          <a:stretch/>
        </p:blipFill>
        <p:spPr bwMode="auto">
          <a:xfrm>
            <a:off x="236921" y="4384213"/>
            <a:ext cx="5698655" cy="20398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4778A93-52B9-0E6D-8ED0-7420ECE49A8B}"/>
              </a:ext>
            </a:extLst>
          </p:cNvPr>
          <p:cNvPicPr>
            <a:picLocks noChangeAspect="1" noChangeArrowheads="1"/>
          </p:cNvPicPr>
          <p:nvPr/>
        </p:nvPicPr>
        <p:blipFill>
          <a:blip r:embed="rId6"/>
          <a:srcRect/>
          <a:stretch/>
        </p:blipFill>
        <p:spPr bwMode="auto">
          <a:xfrm>
            <a:off x="6214574" y="4374848"/>
            <a:ext cx="5782350" cy="20585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8D0FB46-AF19-F714-301A-51541A1C315E}"/>
              </a:ext>
            </a:extLst>
          </p:cNvPr>
          <p:cNvPicPr>
            <a:picLocks noChangeAspect="1" noChangeArrowheads="1"/>
          </p:cNvPicPr>
          <p:nvPr/>
        </p:nvPicPr>
        <p:blipFill>
          <a:blip r:embed="rId7"/>
          <a:srcRect/>
          <a:stretch/>
        </p:blipFill>
        <p:spPr bwMode="auto">
          <a:xfrm>
            <a:off x="195071" y="241443"/>
            <a:ext cx="5782355" cy="20551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4C6A826-0069-76AA-CB61-F4ADC1651361}"/>
              </a:ext>
            </a:extLst>
          </p:cNvPr>
          <p:cNvPicPr>
            <a:picLocks noChangeAspect="1" noChangeArrowheads="1"/>
          </p:cNvPicPr>
          <p:nvPr/>
        </p:nvPicPr>
        <p:blipFill>
          <a:blip r:embed="rId8"/>
          <a:srcRect/>
          <a:stretch/>
        </p:blipFill>
        <p:spPr bwMode="auto">
          <a:xfrm>
            <a:off x="6214569" y="241442"/>
            <a:ext cx="5782355" cy="205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461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rtl="0">
              <a:lnSpc>
                <a:spcPct val="90000"/>
              </a:lnSpc>
            </a:pPr>
            <a:r>
              <a:rPr lang="en-US" dirty="0"/>
              <a:t>import libraries</a:t>
            </a:r>
          </a:p>
        </p:txBody>
      </p:sp>
      <p:pic>
        <p:nvPicPr>
          <p:cNvPr id="18" name="Resim 17" descr="metin, ekran görüntüsü, yazı tipi içeren bir resim&#10;&#10;Açıklama otomatik olarak oluşturuldu">
            <a:extLst>
              <a:ext uri="{FF2B5EF4-FFF2-40B4-BE49-F238E27FC236}">
                <a16:creationId xmlns:a16="http://schemas.microsoft.com/office/drawing/2014/main" id="{2029F05F-C8E8-EA23-F9BC-F42EB244EC11}"/>
              </a:ext>
            </a:extLst>
          </p:cNvPr>
          <p:cNvPicPr>
            <a:picLocks noChangeAspect="1"/>
          </p:cNvPicPr>
          <p:nvPr/>
        </p:nvPicPr>
        <p:blipFill>
          <a:blip r:embed="rId3"/>
          <a:stretch>
            <a:fillRect/>
          </a:stretch>
        </p:blipFill>
        <p:spPr>
          <a:xfrm>
            <a:off x="1691905" y="1320060"/>
            <a:ext cx="8808189" cy="5218852"/>
          </a:xfrm>
          <a:prstGeom prst="rect">
            <a:avLst/>
          </a:prstGeom>
          <a:noFill/>
        </p:spPr>
      </p:pic>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2</a:t>
            </a:fld>
            <a:endParaRPr lang="tr-TR">
              <a:solidFill>
                <a:prstClr val="black"/>
              </a:solidFill>
            </a:endParaRPr>
          </a:p>
        </p:txBody>
      </p:sp>
    </p:spTree>
    <p:extLst>
      <p:ext uri="{BB962C8B-B14F-4D97-AF65-F5344CB8AC3E}">
        <p14:creationId xmlns:p14="http://schemas.microsoft.com/office/powerpoint/2010/main" val="2805428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20</a:t>
            </a:fld>
            <a:endParaRPr lang="tr-TR" dirty="0">
              <a:solidFill>
                <a:schemeClr val="tx1"/>
              </a:solidFill>
            </a:endParaRPr>
          </a:p>
        </p:txBody>
      </p:sp>
      <p:pic>
        <p:nvPicPr>
          <p:cNvPr id="3" name="Resim 2">
            <a:extLst>
              <a:ext uri="{FF2B5EF4-FFF2-40B4-BE49-F238E27FC236}">
                <a16:creationId xmlns:a16="http://schemas.microsoft.com/office/drawing/2014/main" id="{CB8F79D3-44F6-E346-E148-0D2EF227D034}"/>
              </a:ext>
            </a:extLst>
          </p:cNvPr>
          <p:cNvPicPr>
            <a:picLocks noChangeAspect="1"/>
          </p:cNvPicPr>
          <p:nvPr/>
        </p:nvPicPr>
        <p:blipFill>
          <a:blip r:embed="rId3"/>
          <a:stretch>
            <a:fillRect/>
          </a:stretch>
        </p:blipFill>
        <p:spPr>
          <a:xfrm>
            <a:off x="1304256" y="653809"/>
            <a:ext cx="9583487" cy="1076475"/>
          </a:xfrm>
          <a:prstGeom prst="rect">
            <a:avLst/>
          </a:prstGeom>
        </p:spPr>
      </p:pic>
      <p:pic>
        <p:nvPicPr>
          <p:cNvPr id="4" name="Picture 2">
            <a:extLst>
              <a:ext uri="{FF2B5EF4-FFF2-40B4-BE49-F238E27FC236}">
                <a16:creationId xmlns:a16="http://schemas.microsoft.com/office/drawing/2014/main" id="{98FD4495-327F-A4C3-7D43-CE740A17E19E}"/>
              </a:ext>
            </a:extLst>
          </p:cNvPr>
          <p:cNvPicPr>
            <a:picLocks noChangeAspect="1" noChangeArrowheads="1"/>
          </p:cNvPicPr>
          <p:nvPr/>
        </p:nvPicPr>
        <p:blipFill>
          <a:blip r:embed="rId4"/>
          <a:srcRect/>
          <a:stretch/>
        </p:blipFill>
        <p:spPr bwMode="auto">
          <a:xfrm>
            <a:off x="510540" y="2784592"/>
            <a:ext cx="3602540" cy="28986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1E498A0-B550-0820-6861-601C0B72D67E}"/>
              </a:ext>
            </a:extLst>
          </p:cNvPr>
          <p:cNvPicPr>
            <a:picLocks noChangeAspect="1" noChangeArrowheads="1"/>
          </p:cNvPicPr>
          <p:nvPr/>
        </p:nvPicPr>
        <p:blipFill>
          <a:blip r:embed="rId5"/>
          <a:srcRect/>
          <a:stretch/>
        </p:blipFill>
        <p:spPr bwMode="auto">
          <a:xfrm>
            <a:off x="4294730" y="2805024"/>
            <a:ext cx="3602540" cy="28580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78CD625-6642-2358-233C-6B6FE95CC223}"/>
              </a:ext>
            </a:extLst>
          </p:cNvPr>
          <p:cNvPicPr>
            <a:picLocks noChangeAspect="1" noChangeArrowheads="1"/>
          </p:cNvPicPr>
          <p:nvPr/>
        </p:nvPicPr>
        <p:blipFill>
          <a:blip r:embed="rId6"/>
          <a:srcRect/>
          <a:stretch/>
        </p:blipFill>
        <p:spPr bwMode="auto">
          <a:xfrm>
            <a:off x="8078920" y="2848696"/>
            <a:ext cx="3602540" cy="277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28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21</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692190" y="337631"/>
            <a:ext cx="3387618" cy="27257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203906" y="384631"/>
            <a:ext cx="3387853" cy="26877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7988095" y="356634"/>
            <a:ext cx="3387853" cy="2687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692190" y="3658104"/>
            <a:ext cx="3387618" cy="27257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340024" y="3677106"/>
            <a:ext cx="3387853" cy="2687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7988095" y="3635867"/>
            <a:ext cx="3387854" cy="277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29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22</a:t>
            </a:fld>
            <a:endParaRPr lang="tr-TR" dirty="0">
              <a:solidFill>
                <a:schemeClr val="tx1"/>
              </a:solidFill>
            </a:endParaRPr>
          </a:p>
        </p:txBody>
      </p:sp>
      <p:pic>
        <p:nvPicPr>
          <p:cNvPr id="4" name="Picture 2">
            <a:extLst>
              <a:ext uri="{FF2B5EF4-FFF2-40B4-BE49-F238E27FC236}">
                <a16:creationId xmlns:a16="http://schemas.microsoft.com/office/drawing/2014/main" id="{98FD4495-327F-A4C3-7D43-CE740A17E19E}"/>
              </a:ext>
            </a:extLst>
          </p:cNvPr>
          <p:cNvPicPr>
            <a:picLocks noChangeAspect="1" noChangeArrowheads="1"/>
          </p:cNvPicPr>
          <p:nvPr/>
        </p:nvPicPr>
        <p:blipFill>
          <a:blip r:embed="rId3"/>
          <a:srcRect/>
          <a:stretch/>
        </p:blipFill>
        <p:spPr bwMode="auto">
          <a:xfrm>
            <a:off x="510540" y="2794816"/>
            <a:ext cx="3602540" cy="28782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1E498A0-B550-0820-6861-601C0B72D67E}"/>
              </a:ext>
            </a:extLst>
          </p:cNvPr>
          <p:cNvPicPr>
            <a:picLocks noChangeAspect="1" noChangeArrowheads="1"/>
          </p:cNvPicPr>
          <p:nvPr/>
        </p:nvPicPr>
        <p:blipFill>
          <a:blip r:embed="rId4"/>
          <a:srcRect/>
          <a:stretch/>
        </p:blipFill>
        <p:spPr bwMode="auto">
          <a:xfrm>
            <a:off x="4307348" y="2805024"/>
            <a:ext cx="3577303" cy="28580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78CD625-6642-2358-233C-6B6FE95CC223}"/>
              </a:ext>
            </a:extLst>
          </p:cNvPr>
          <p:cNvPicPr>
            <a:picLocks noChangeAspect="1" noChangeArrowheads="1"/>
          </p:cNvPicPr>
          <p:nvPr/>
        </p:nvPicPr>
        <p:blipFill>
          <a:blip r:embed="rId5"/>
          <a:srcRect/>
          <a:stretch/>
        </p:blipFill>
        <p:spPr bwMode="auto">
          <a:xfrm>
            <a:off x="8146201" y="2848696"/>
            <a:ext cx="3467978" cy="2770713"/>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637FD4CA-593B-E818-54BD-89778377FEB6}"/>
              </a:ext>
            </a:extLst>
          </p:cNvPr>
          <p:cNvPicPr>
            <a:picLocks noChangeAspect="1"/>
          </p:cNvPicPr>
          <p:nvPr/>
        </p:nvPicPr>
        <p:blipFill>
          <a:blip r:embed="rId6"/>
          <a:stretch>
            <a:fillRect/>
          </a:stretch>
        </p:blipFill>
        <p:spPr>
          <a:xfrm>
            <a:off x="1323308" y="695336"/>
            <a:ext cx="9545382" cy="1752845"/>
          </a:xfrm>
          <a:prstGeom prst="rect">
            <a:avLst/>
          </a:prstGeom>
        </p:spPr>
      </p:pic>
    </p:spTree>
    <p:extLst>
      <p:ext uri="{BB962C8B-B14F-4D97-AF65-F5344CB8AC3E}">
        <p14:creationId xmlns:p14="http://schemas.microsoft.com/office/powerpoint/2010/main" val="4289562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23</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692190" y="347245"/>
            <a:ext cx="3387618" cy="27065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215773" y="384631"/>
            <a:ext cx="3364119" cy="26877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7999962" y="356634"/>
            <a:ext cx="3364119" cy="2687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692190" y="3667718"/>
            <a:ext cx="3387618" cy="27065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351891" y="3677106"/>
            <a:ext cx="3364119" cy="2687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7988095" y="3677104"/>
            <a:ext cx="3387854" cy="268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515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24</a:t>
            </a:fld>
            <a:endParaRPr lang="tr-TR" dirty="0">
              <a:solidFill>
                <a:schemeClr val="tx1"/>
              </a:solidFill>
            </a:endParaRPr>
          </a:p>
        </p:txBody>
      </p:sp>
      <p:pic>
        <p:nvPicPr>
          <p:cNvPr id="3" name="Resim 2">
            <a:extLst>
              <a:ext uri="{FF2B5EF4-FFF2-40B4-BE49-F238E27FC236}">
                <a16:creationId xmlns:a16="http://schemas.microsoft.com/office/drawing/2014/main" id="{C47BD74B-6D9C-B951-C8D2-B6BAA5251BF0}"/>
              </a:ext>
            </a:extLst>
          </p:cNvPr>
          <p:cNvPicPr>
            <a:picLocks noChangeAspect="1"/>
          </p:cNvPicPr>
          <p:nvPr/>
        </p:nvPicPr>
        <p:blipFill>
          <a:blip r:embed="rId3"/>
          <a:stretch>
            <a:fillRect/>
          </a:stretch>
        </p:blipFill>
        <p:spPr>
          <a:xfrm>
            <a:off x="1342361" y="99581"/>
            <a:ext cx="9507277" cy="485843"/>
          </a:xfrm>
          <a:prstGeom prst="rect">
            <a:avLst/>
          </a:prstGeom>
        </p:spPr>
      </p:pic>
      <p:pic>
        <p:nvPicPr>
          <p:cNvPr id="4098" name="Picture 2">
            <a:extLst>
              <a:ext uri="{FF2B5EF4-FFF2-40B4-BE49-F238E27FC236}">
                <a16:creationId xmlns:a16="http://schemas.microsoft.com/office/drawing/2014/main" id="{116F43C5-C576-9B28-B31A-0BE161BF1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784" y="622368"/>
            <a:ext cx="6378430" cy="6109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750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25</a:t>
            </a:fld>
            <a:endParaRPr lang="tr-TR" dirty="0">
              <a:solidFill>
                <a:schemeClr val="tx1"/>
              </a:solidFill>
            </a:endParaRPr>
          </a:p>
        </p:txBody>
      </p:sp>
      <p:pic>
        <p:nvPicPr>
          <p:cNvPr id="3" name="Resim 2">
            <a:extLst>
              <a:ext uri="{FF2B5EF4-FFF2-40B4-BE49-F238E27FC236}">
                <a16:creationId xmlns:a16="http://schemas.microsoft.com/office/drawing/2014/main" id="{5302DC21-F7E5-2822-5697-6E18CFF8E195}"/>
              </a:ext>
            </a:extLst>
          </p:cNvPr>
          <p:cNvPicPr>
            <a:picLocks noChangeAspect="1"/>
          </p:cNvPicPr>
          <p:nvPr/>
        </p:nvPicPr>
        <p:blipFill>
          <a:blip r:embed="rId3"/>
          <a:stretch>
            <a:fillRect/>
          </a:stretch>
        </p:blipFill>
        <p:spPr>
          <a:xfrm>
            <a:off x="1328072" y="722212"/>
            <a:ext cx="9535856" cy="1095528"/>
          </a:xfrm>
          <a:prstGeom prst="rect">
            <a:avLst/>
          </a:prstGeom>
        </p:spPr>
      </p:pic>
      <p:pic>
        <p:nvPicPr>
          <p:cNvPr id="4" name="Picture 2">
            <a:extLst>
              <a:ext uri="{FF2B5EF4-FFF2-40B4-BE49-F238E27FC236}">
                <a16:creationId xmlns:a16="http://schemas.microsoft.com/office/drawing/2014/main" id="{B4545869-210C-4EA3-70CB-5E492B8E8195}"/>
              </a:ext>
            </a:extLst>
          </p:cNvPr>
          <p:cNvPicPr>
            <a:picLocks noChangeAspect="1" noChangeArrowheads="1"/>
          </p:cNvPicPr>
          <p:nvPr/>
        </p:nvPicPr>
        <p:blipFill>
          <a:blip r:embed="rId4"/>
          <a:srcRect/>
          <a:stretch/>
        </p:blipFill>
        <p:spPr bwMode="auto">
          <a:xfrm>
            <a:off x="510540" y="2869553"/>
            <a:ext cx="3602540" cy="28580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A482FDA-3738-EA31-0034-6AB8E8E5665C}"/>
              </a:ext>
            </a:extLst>
          </p:cNvPr>
          <p:cNvPicPr>
            <a:picLocks noChangeAspect="1" noChangeArrowheads="1"/>
          </p:cNvPicPr>
          <p:nvPr/>
        </p:nvPicPr>
        <p:blipFill>
          <a:blip r:embed="rId5"/>
          <a:srcRect/>
          <a:stretch/>
        </p:blipFill>
        <p:spPr bwMode="auto">
          <a:xfrm>
            <a:off x="4294730" y="2869679"/>
            <a:ext cx="3602540" cy="28580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D9F68C9-6E44-196C-0864-743F4BFBDFA2}"/>
              </a:ext>
            </a:extLst>
          </p:cNvPr>
          <p:cNvPicPr>
            <a:picLocks noChangeAspect="1" noChangeArrowheads="1"/>
          </p:cNvPicPr>
          <p:nvPr/>
        </p:nvPicPr>
        <p:blipFill>
          <a:blip r:embed="rId6"/>
          <a:srcRect/>
          <a:stretch/>
        </p:blipFill>
        <p:spPr bwMode="auto">
          <a:xfrm>
            <a:off x="8078920" y="2869679"/>
            <a:ext cx="3602540" cy="285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638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26</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692190" y="356726"/>
            <a:ext cx="3387618" cy="26875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203906" y="384631"/>
            <a:ext cx="3387853" cy="26877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7988095" y="356634"/>
            <a:ext cx="3387853" cy="2687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692190" y="3677199"/>
            <a:ext cx="3387618" cy="26875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340024" y="3677106"/>
            <a:ext cx="3387853" cy="2687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7988095" y="3688770"/>
            <a:ext cx="3387854" cy="266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34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27</a:t>
            </a:fld>
            <a:endParaRPr lang="tr-TR" dirty="0">
              <a:solidFill>
                <a:schemeClr val="tx1"/>
              </a:solidFill>
            </a:endParaRPr>
          </a:p>
        </p:txBody>
      </p:sp>
      <p:pic>
        <p:nvPicPr>
          <p:cNvPr id="4" name="Picture 2">
            <a:extLst>
              <a:ext uri="{FF2B5EF4-FFF2-40B4-BE49-F238E27FC236}">
                <a16:creationId xmlns:a16="http://schemas.microsoft.com/office/drawing/2014/main" id="{B4545869-210C-4EA3-70CB-5E492B8E8195}"/>
              </a:ext>
            </a:extLst>
          </p:cNvPr>
          <p:cNvPicPr>
            <a:picLocks noChangeAspect="1" noChangeArrowheads="1"/>
          </p:cNvPicPr>
          <p:nvPr/>
        </p:nvPicPr>
        <p:blipFill>
          <a:blip r:embed="rId3"/>
          <a:srcRect/>
          <a:stretch/>
        </p:blipFill>
        <p:spPr bwMode="auto">
          <a:xfrm>
            <a:off x="510540" y="3162364"/>
            <a:ext cx="3602540" cy="2272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A482FDA-3738-EA31-0034-6AB8E8E5665C}"/>
              </a:ext>
            </a:extLst>
          </p:cNvPr>
          <p:cNvPicPr>
            <a:picLocks noChangeAspect="1" noChangeArrowheads="1"/>
          </p:cNvPicPr>
          <p:nvPr/>
        </p:nvPicPr>
        <p:blipFill>
          <a:blip r:embed="rId4"/>
          <a:srcRect/>
          <a:stretch/>
        </p:blipFill>
        <p:spPr bwMode="auto">
          <a:xfrm>
            <a:off x="4294730" y="3143775"/>
            <a:ext cx="3602540" cy="23098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D9F68C9-6E44-196C-0864-743F4BFBDFA2}"/>
              </a:ext>
            </a:extLst>
          </p:cNvPr>
          <p:cNvPicPr>
            <a:picLocks noChangeAspect="1" noChangeArrowheads="1"/>
          </p:cNvPicPr>
          <p:nvPr/>
        </p:nvPicPr>
        <p:blipFill>
          <a:blip r:embed="rId5"/>
          <a:srcRect/>
          <a:stretch/>
        </p:blipFill>
        <p:spPr bwMode="auto">
          <a:xfrm>
            <a:off x="8078920" y="3167726"/>
            <a:ext cx="3602540" cy="2261963"/>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6023D576-7473-2E4D-251E-E24C53D048FE}"/>
              </a:ext>
            </a:extLst>
          </p:cNvPr>
          <p:cNvPicPr>
            <a:picLocks noChangeAspect="1"/>
          </p:cNvPicPr>
          <p:nvPr/>
        </p:nvPicPr>
        <p:blipFill>
          <a:blip r:embed="rId6"/>
          <a:stretch>
            <a:fillRect/>
          </a:stretch>
        </p:blipFill>
        <p:spPr>
          <a:xfrm>
            <a:off x="1304256" y="860916"/>
            <a:ext cx="9583487" cy="1238423"/>
          </a:xfrm>
          <a:prstGeom prst="rect">
            <a:avLst/>
          </a:prstGeom>
        </p:spPr>
      </p:pic>
    </p:spTree>
    <p:extLst>
      <p:ext uri="{BB962C8B-B14F-4D97-AF65-F5344CB8AC3E}">
        <p14:creationId xmlns:p14="http://schemas.microsoft.com/office/powerpoint/2010/main" val="2187446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28</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692190" y="620821"/>
            <a:ext cx="3387618" cy="21593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203906" y="642393"/>
            <a:ext cx="3387853" cy="21722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7988095" y="614396"/>
            <a:ext cx="3387853" cy="21722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692190" y="3941294"/>
            <a:ext cx="3387618" cy="21593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340024" y="3952467"/>
            <a:ext cx="3387853" cy="21370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7988095" y="3941218"/>
            <a:ext cx="3387854" cy="215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906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29</a:t>
            </a:fld>
            <a:endParaRPr lang="tr-TR" dirty="0">
              <a:solidFill>
                <a:schemeClr val="tx1"/>
              </a:solidFill>
            </a:endParaRPr>
          </a:p>
        </p:txBody>
      </p:sp>
      <p:pic>
        <p:nvPicPr>
          <p:cNvPr id="3" name="Resim 2">
            <a:extLst>
              <a:ext uri="{FF2B5EF4-FFF2-40B4-BE49-F238E27FC236}">
                <a16:creationId xmlns:a16="http://schemas.microsoft.com/office/drawing/2014/main" id="{1A16C937-D5D0-5239-0B9A-2472D1B42493}"/>
              </a:ext>
            </a:extLst>
          </p:cNvPr>
          <p:cNvPicPr>
            <a:picLocks noChangeAspect="1"/>
          </p:cNvPicPr>
          <p:nvPr/>
        </p:nvPicPr>
        <p:blipFill>
          <a:blip r:embed="rId3"/>
          <a:stretch>
            <a:fillRect/>
          </a:stretch>
        </p:blipFill>
        <p:spPr>
          <a:xfrm>
            <a:off x="1309019" y="340323"/>
            <a:ext cx="9573961" cy="1762371"/>
          </a:xfrm>
          <a:prstGeom prst="rect">
            <a:avLst/>
          </a:prstGeom>
        </p:spPr>
      </p:pic>
      <p:pic>
        <p:nvPicPr>
          <p:cNvPr id="10" name="Picture 2">
            <a:extLst>
              <a:ext uri="{FF2B5EF4-FFF2-40B4-BE49-F238E27FC236}">
                <a16:creationId xmlns:a16="http://schemas.microsoft.com/office/drawing/2014/main" id="{590336EB-FC77-9FBF-BE09-74B89ADC1D7A}"/>
              </a:ext>
            </a:extLst>
          </p:cNvPr>
          <p:cNvPicPr>
            <a:picLocks noChangeAspect="1" noChangeArrowheads="1"/>
          </p:cNvPicPr>
          <p:nvPr/>
        </p:nvPicPr>
        <p:blipFill>
          <a:blip r:embed="rId4"/>
          <a:srcRect/>
          <a:stretch/>
        </p:blipFill>
        <p:spPr bwMode="auto">
          <a:xfrm>
            <a:off x="599202" y="2876956"/>
            <a:ext cx="3425215" cy="28986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80F8B57F-979F-792C-D138-99004A998A0C}"/>
              </a:ext>
            </a:extLst>
          </p:cNvPr>
          <p:cNvPicPr>
            <a:picLocks noChangeAspect="1" noChangeArrowheads="1"/>
          </p:cNvPicPr>
          <p:nvPr/>
        </p:nvPicPr>
        <p:blipFill>
          <a:blip r:embed="rId5"/>
          <a:srcRect/>
          <a:stretch/>
        </p:blipFill>
        <p:spPr bwMode="auto">
          <a:xfrm>
            <a:off x="4378544" y="2897388"/>
            <a:ext cx="3434912" cy="2858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2CD3E893-7A47-585D-3BAD-F2079008856A}"/>
              </a:ext>
            </a:extLst>
          </p:cNvPr>
          <p:cNvPicPr>
            <a:picLocks noChangeAspect="1" noChangeArrowheads="1"/>
          </p:cNvPicPr>
          <p:nvPr/>
        </p:nvPicPr>
        <p:blipFill>
          <a:blip r:embed="rId6"/>
          <a:srcRect/>
          <a:stretch/>
        </p:blipFill>
        <p:spPr bwMode="auto">
          <a:xfrm>
            <a:off x="8243182" y="2941060"/>
            <a:ext cx="3274016" cy="277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470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Data Collection</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3</a:t>
            </a:fld>
            <a:endParaRPr lang="tr-TR"/>
          </a:p>
        </p:txBody>
      </p:sp>
    </p:spTree>
    <p:extLst>
      <p:ext uri="{BB962C8B-B14F-4D97-AF65-F5344CB8AC3E}">
        <p14:creationId xmlns:p14="http://schemas.microsoft.com/office/powerpoint/2010/main" val="2826028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30</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775563" y="337631"/>
            <a:ext cx="3220872" cy="27257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309849" y="384631"/>
            <a:ext cx="3175967" cy="26877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8094038" y="356634"/>
            <a:ext cx="3175967" cy="2687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775563" y="3658104"/>
            <a:ext cx="3220872" cy="27257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445967" y="3677106"/>
            <a:ext cx="3175967" cy="2687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8045310" y="3635867"/>
            <a:ext cx="3273424" cy="277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52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31</a:t>
            </a:fld>
            <a:endParaRPr lang="tr-TR" dirty="0">
              <a:solidFill>
                <a:schemeClr val="tx1"/>
              </a:solidFill>
            </a:endParaRPr>
          </a:p>
        </p:txBody>
      </p:sp>
      <p:pic>
        <p:nvPicPr>
          <p:cNvPr id="3" name="Resim 2">
            <a:extLst>
              <a:ext uri="{FF2B5EF4-FFF2-40B4-BE49-F238E27FC236}">
                <a16:creationId xmlns:a16="http://schemas.microsoft.com/office/drawing/2014/main" id="{34D812B2-E01F-F85B-4900-350754802BD8}"/>
              </a:ext>
            </a:extLst>
          </p:cNvPr>
          <p:cNvPicPr>
            <a:picLocks noChangeAspect="1"/>
          </p:cNvPicPr>
          <p:nvPr/>
        </p:nvPicPr>
        <p:blipFill>
          <a:blip r:embed="rId3"/>
          <a:stretch>
            <a:fillRect/>
          </a:stretch>
        </p:blipFill>
        <p:spPr>
          <a:xfrm>
            <a:off x="1328072" y="863433"/>
            <a:ext cx="9535856" cy="1409897"/>
          </a:xfrm>
          <a:prstGeom prst="rect">
            <a:avLst/>
          </a:prstGeom>
        </p:spPr>
      </p:pic>
      <p:pic>
        <p:nvPicPr>
          <p:cNvPr id="4" name="Picture 2">
            <a:extLst>
              <a:ext uri="{FF2B5EF4-FFF2-40B4-BE49-F238E27FC236}">
                <a16:creationId xmlns:a16="http://schemas.microsoft.com/office/drawing/2014/main" id="{DE0EB769-8A21-BADC-705C-4B6154F965EF}"/>
              </a:ext>
            </a:extLst>
          </p:cNvPr>
          <p:cNvPicPr>
            <a:picLocks noChangeAspect="1" noChangeArrowheads="1"/>
          </p:cNvPicPr>
          <p:nvPr/>
        </p:nvPicPr>
        <p:blipFill>
          <a:blip r:embed="rId4"/>
          <a:srcRect/>
          <a:stretch/>
        </p:blipFill>
        <p:spPr bwMode="auto">
          <a:xfrm>
            <a:off x="510540" y="2713557"/>
            <a:ext cx="3602540" cy="32808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4EF2EA0-EEA1-3D45-1119-A00A8AB7326B}"/>
              </a:ext>
            </a:extLst>
          </p:cNvPr>
          <p:cNvPicPr>
            <a:picLocks noChangeAspect="1" noChangeArrowheads="1"/>
          </p:cNvPicPr>
          <p:nvPr/>
        </p:nvPicPr>
        <p:blipFill>
          <a:blip r:embed="rId5"/>
          <a:srcRect/>
          <a:stretch/>
        </p:blipFill>
        <p:spPr bwMode="auto">
          <a:xfrm>
            <a:off x="4294730" y="2713683"/>
            <a:ext cx="3602540" cy="32808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C7DDA03-98D5-5A51-EDA9-1D66A7DF005D}"/>
              </a:ext>
            </a:extLst>
          </p:cNvPr>
          <p:cNvPicPr>
            <a:picLocks noChangeAspect="1" noChangeArrowheads="1"/>
          </p:cNvPicPr>
          <p:nvPr/>
        </p:nvPicPr>
        <p:blipFill>
          <a:blip r:embed="rId6"/>
          <a:srcRect/>
          <a:stretch/>
        </p:blipFill>
        <p:spPr bwMode="auto">
          <a:xfrm>
            <a:off x="8078920" y="2713683"/>
            <a:ext cx="3602540" cy="32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693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32</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692190" y="157924"/>
            <a:ext cx="3387618" cy="30851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203906" y="185816"/>
            <a:ext cx="3387853" cy="3085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7988095" y="157819"/>
            <a:ext cx="3387853" cy="3085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692190" y="3478397"/>
            <a:ext cx="3387618" cy="30851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340024" y="3478291"/>
            <a:ext cx="3387853" cy="30853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7988095" y="3478290"/>
            <a:ext cx="3387854" cy="3085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659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33</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510540" y="2947532"/>
            <a:ext cx="3602540" cy="32008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294730" y="2947658"/>
            <a:ext cx="3602540" cy="3200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8078920" y="2947658"/>
            <a:ext cx="3602540" cy="3200863"/>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D6AF484A-490A-4532-401E-2980FED7A4A0}"/>
              </a:ext>
            </a:extLst>
          </p:cNvPr>
          <p:cNvPicPr>
            <a:picLocks noChangeAspect="1"/>
          </p:cNvPicPr>
          <p:nvPr/>
        </p:nvPicPr>
        <p:blipFill>
          <a:blip r:embed="rId6"/>
          <a:stretch>
            <a:fillRect/>
          </a:stretch>
        </p:blipFill>
        <p:spPr>
          <a:xfrm>
            <a:off x="1318546" y="603871"/>
            <a:ext cx="9554908" cy="1438476"/>
          </a:xfrm>
          <a:prstGeom prst="rect">
            <a:avLst/>
          </a:prstGeom>
        </p:spPr>
      </p:pic>
    </p:spTree>
    <p:extLst>
      <p:ext uri="{BB962C8B-B14F-4D97-AF65-F5344CB8AC3E}">
        <p14:creationId xmlns:p14="http://schemas.microsoft.com/office/powerpoint/2010/main" val="4127453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34</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692190" y="195548"/>
            <a:ext cx="3387618" cy="30099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203906" y="223442"/>
            <a:ext cx="3387853" cy="3010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7988095" y="195445"/>
            <a:ext cx="3387853" cy="30101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692190" y="3516021"/>
            <a:ext cx="3387618" cy="30099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340024" y="3515917"/>
            <a:ext cx="3387853" cy="3010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7988095" y="3515916"/>
            <a:ext cx="3387854" cy="3010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488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35</a:t>
            </a:fld>
            <a:endParaRPr lang="tr-TR" dirty="0">
              <a:solidFill>
                <a:schemeClr val="tx1"/>
              </a:solidFill>
            </a:endParaRPr>
          </a:p>
        </p:txBody>
      </p:sp>
      <p:pic>
        <p:nvPicPr>
          <p:cNvPr id="3" name="Resim 2">
            <a:extLst>
              <a:ext uri="{FF2B5EF4-FFF2-40B4-BE49-F238E27FC236}">
                <a16:creationId xmlns:a16="http://schemas.microsoft.com/office/drawing/2014/main" id="{83F9D7BF-3BEB-A7A8-D7F8-1E13E8B8FFCC}"/>
              </a:ext>
            </a:extLst>
          </p:cNvPr>
          <p:cNvPicPr>
            <a:picLocks noChangeAspect="1"/>
          </p:cNvPicPr>
          <p:nvPr/>
        </p:nvPicPr>
        <p:blipFill>
          <a:blip r:embed="rId3"/>
          <a:stretch>
            <a:fillRect/>
          </a:stretch>
        </p:blipFill>
        <p:spPr>
          <a:xfrm>
            <a:off x="1318546" y="136525"/>
            <a:ext cx="9554908" cy="2133898"/>
          </a:xfrm>
          <a:prstGeom prst="rect">
            <a:avLst/>
          </a:prstGeom>
        </p:spPr>
      </p:pic>
      <p:pic>
        <p:nvPicPr>
          <p:cNvPr id="14338" name="Picture 2">
            <a:extLst>
              <a:ext uri="{FF2B5EF4-FFF2-40B4-BE49-F238E27FC236}">
                <a16:creationId xmlns:a16="http://schemas.microsoft.com/office/drawing/2014/main" id="{14FFC69E-197E-E5F7-5570-40F0E7EE4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87" y="2374900"/>
            <a:ext cx="11512626"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72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36</a:t>
            </a:fld>
            <a:endParaRPr lang="tr-TR" dirty="0">
              <a:solidFill>
                <a:schemeClr val="tx1"/>
              </a:solidFill>
            </a:endParaRPr>
          </a:p>
        </p:txBody>
      </p:sp>
      <p:pic>
        <p:nvPicPr>
          <p:cNvPr id="3" name="Resim 2">
            <a:extLst>
              <a:ext uri="{FF2B5EF4-FFF2-40B4-BE49-F238E27FC236}">
                <a16:creationId xmlns:a16="http://schemas.microsoft.com/office/drawing/2014/main" id="{61610BDD-EE17-9520-FC2F-81447698AFB2}"/>
              </a:ext>
            </a:extLst>
          </p:cNvPr>
          <p:cNvPicPr>
            <a:picLocks noChangeAspect="1"/>
          </p:cNvPicPr>
          <p:nvPr/>
        </p:nvPicPr>
        <p:blipFill>
          <a:blip r:embed="rId3"/>
          <a:stretch>
            <a:fillRect/>
          </a:stretch>
        </p:blipFill>
        <p:spPr>
          <a:xfrm>
            <a:off x="1342361" y="1203157"/>
            <a:ext cx="9507277" cy="1076475"/>
          </a:xfrm>
          <a:prstGeom prst="rect">
            <a:avLst/>
          </a:prstGeom>
        </p:spPr>
      </p:pic>
      <p:pic>
        <p:nvPicPr>
          <p:cNvPr id="5" name="Picture 2">
            <a:extLst>
              <a:ext uri="{FF2B5EF4-FFF2-40B4-BE49-F238E27FC236}">
                <a16:creationId xmlns:a16="http://schemas.microsoft.com/office/drawing/2014/main" id="{F69D19FD-3A16-66E5-F62D-464C7A1E4A55}"/>
              </a:ext>
            </a:extLst>
          </p:cNvPr>
          <p:cNvPicPr>
            <a:picLocks noChangeAspect="1" noChangeArrowheads="1"/>
          </p:cNvPicPr>
          <p:nvPr/>
        </p:nvPicPr>
        <p:blipFill>
          <a:blip r:embed="rId4"/>
          <a:srcRect/>
          <a:stretch/>
        </p:blipFill>
        <p:spPr bwMode="auto">
          <a:xfrm>
            <a:off x="510540" y="2821470"/>
            <a:ext cx="3602540" cy="28332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9C30D52-78CE-FCCE-176E-7482ECB242A9}"/>
              </a:ext>
            </a:extLst>
          </p:cNvPr>
          <p:cNvPicPr>
            <a:picLocks noChangeAspect="1" noChangeArrowheads="1"/>
          </p:cNvPicPr>
          <p:nvPr/>
        </p:nvPicPr>
        <p:blipFill>
          <a:blip r:embed="rId5"/>
          <a:srcRect/>
          <a:stretch/>
        </p:blipFill>
        <p:spPr bwMode="auto">
          <a:xfrm>
            <a:off x="4294730" y="2845770"/>
            <a:ext cx="3602540" cy="27848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F603E35-2A63-1DA8-2895-F2470A4AC73E}"/>
              </a:ext>
            </a:extLst>
          </p:cNvPr>
          <p:cNvPicPr>
            <a:picLocks noChangeAspect="1" noChangeArrowheads="1"/>
          </p:cNvPicPr>
          <p:nvPr/>
        </p:nvPicPr>
        <p:blipFill>
          <a:blip r:embed="rId6"/>
          <a:srcRect/>
          <a:stretch/>
        </p:blipFill>
        <p:spPr bwMode="auto">
          <a:xfrm>
            <a:off x="8078920" y="2821596"/>
            <a:ext cx="3602540" cy="283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323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37</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692190" y="368390"/>
            <a:ext cx="3387618" cy="2664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203906" y="416791"/>
            <a:ext cx="3387853" cy="26234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7988095" y="388794"/>
            <a:ext cx="3387853" cy="2623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692190" y="3688863"/>
            <a:ext cx="3387618" cy="26642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340024" y="3731312"/>
            <a:ext cx="3387853" cy="25793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7988095" y="3667624"/>
            <a:ext cx="3387854" cy="270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84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38</a:t>
            </a:fld>
            <a:endParaRPr lang="tr-TR" dirty="0">
              <a:solidFill>
                <a:schemeClr val="tx1"/>
              </a:solidFill>
            </a:endParaRPr>
          </a:p>
        </p:txBody>
      </p:sp>
      <p:pic>
        <p:nvPicPr>
          <p:cNvPr id="3" name="Resim 2">
            <a:extLst>
              <a:ext uri="{FF2B5EF4-FFF2-40B4-BE49-F238E27FC236}">
                <a16:creationId xmlns:a16="http://schemas.microsoft.com/office/drawing/2014/main" id="{59869A77-9EEC-A018-BC36-C92848AD715A}"/>
              </a:ext>
            </a:extLst>
          </p:cNvPr>
          <p:cNvPicPr>
            <a:picLocks noChangeAspect="1"/>
          </p:cNvPicPr>
          <p:nvPr/>
        </p:nvPicPr>
        <p:blipFill>
          <a:blip r:embed="rId3"/>
          <a:stretch>
            <a:fillRect/>
          </a:stretch>
        </p:blipFill>
        <p:spPr>
          <a:xfrm>
            <a:off x="1323309" y="1465262"/>
            <a:ext cx="9545382" cy="342948"/>
          </a:xfrm>
          <a:prstGeom prst="rect">
            <a:avLst/>
          </a:prstGeom>
        </p:spPr>
      </p:pic>
      <p:pic>
        <p:nvPicPr>
          <p:cNvPr id="28674" name="Picture 2">
            <a:extLst>
              <a:ext uri="{FF2B5EF4-FFF2-40B4-BE49-F238E27FC236}">
                <a16:creationId xmlns:a16="http://schemas.microsoft.com/office/drawing/2014/main" id="{7145D96C-CB0A-1B75-288A-C44B5E37C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79675"/>
            <a:ext cx="12192000" cy="291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310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39</a:t>
            </a:fld>
            <a:endParaRPr lang="tr-TR" dirty="0">
              <a:solidFill>
                <a:schemeClr val="tx1"/>
              </a:solidFill>
            </a:endParaRPr>
          </a:p>
        </p:txBody>
      </p:sp>
      <p:pic>
        <p:nvPicPr>
          <p:cNvPr id="3" name="Resim 2">
            <a:extLst>
              <a:ext uri="{FF2B5EF4-FFF2-40B4-BE49-F238E27FC236}">
                <a16:creationId xmlns:a16="http://schemas.microsoft.com/office/drawing/2014/main" id="{BE608E8F-39B8-E353-B533-A23B5FE26F5A}"/>
              </a:ext>
            </a:extLst>
          </p:cNvPr>
          <p:cNvPicPr>
            <a:picLocks noChangeAspect="1"/>
          </p:cNvPicPr>
          <p:nvPr/>
        </p:nvPicPr>
        <p:blipFill>
          <a:blip r:embed="rId3"/>
          <a:stretch>
            <a:fillRect/>
          </a:stretch>
        </p:blipFill>
        <p:spPr>
          <a:xfrm>
            <a:off x="1318546" y="1335375"/>
            <a:ext cx="9554908" cy="685896"/>
          </a:xfrm>
          <a:prstGeom prst="rect">
            <a:avLst/>
          </a:prstGeom>
        </p:spPr>
      </p:pic>
      <p:pic>
        <p:nvPicPr>
          <p:cNvPr id="31746" name="Picture 2">
            <a:extLst>
              <a:ext uri="{FF2B5EF4-FFF2-40B4-BE49-F238E27FC236}">
                <a16:creationId xmlns:a16="http://schemas.microsoft.com/office/drawing/2014/main" id="{D5F15E84-38E9-7E26-93AD-20D4E5F1D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73050"/>
            <a:ext cx="12192000"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3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4</a:t>
            </a:fld>
            <a:endParaRPr lang="tr-TR" dirty="0">
              <a:solidFill>
                <a:schemeClr val="tx1"/>
              </a:solidFill>
            </a:endParaRPr>
          </a:p>
        </p:txBody>
      </p:sp>
      <p:pic>
        <p:nvPicPr>
          <p:cNvPr id="4" name="Resim 3">
            <a:extLst>
              <a:ext uri="{FF2B5EF4-FFF2-40B4-BE49-F238E27FC236}">
                <a16:creationId xmlns:a16="http://schemas.microsoft.com/office/drawing/2014/main" id="{0FD2F864-EE2D-921B-02B6-C468CF08C094}"/>
              </a:ext>
            </a:extLst>
          </p:cNvPr>
          <p:cNvPicPr>
            <a:picLocks noChangeAspect="1"/>
          </p:cNvPicPr>
          <p:nvPr/>
        </p:nvPicPr>
        <p:blipFill>
          <a:blip r:embed="rId3"/>
          <a:srcRect/>
          <a:stretch/>
        </p:blipFill>
        <p:spPr>
          <a:xfrm>
            <a:off x="668351" y="212148"/>
            <a:ext cx="10855298" cy="6145934"/>
          </a:xfrm>
          <a:prstGeom prst="rect">
            <a:avLst/>
          </a:prstGeom>
          <a:noFill/>
        </p:spPr>
      </p:pic>
    </p:spTree>
    <p:extLst>
      <p:ext uri="{BB962C8B-B14F-4D97-AF65-F5344CB8AC3E}">
        <p14:creationId xmlns:p14="http://schemas.microsoft.com/office/powerpoint/2010/main" val="586708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Pre-Processing</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40</a:t>
            </a:fld>
            <a:endParaRPr lang="tr-TR"/>
          </a:p>
        </p:txBody>
      </p:sp>
    </p:spTree>
    <p:extLst>
      <p:ext uri="{BB962C8B-B14F-4D97-AF65-F5344CB8AC3E}">
        <p14:creationId xmlns:p14="http://schemas.microsoft.com/office/powerpoint/2010/main" val="3860934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41</a:t>
            </a:fld>
            <a:endParaRPr lang="tr-TR" dirty="0">
              <a:solidFill>
                <a:schemeClr val="tx1"/>
              </a:solidFill>
            </a:endParaRPr>
          </a:p>
        </p:txBody>
      </p:sp>
      <p:pic>
        <p:nvPicPr>
          <p:cNvPr id="3" name="Resim 2">
            <a:extLst>
              <a:ext uri="{FF2B5EF4-FFF2-40B4-BE49-F238E27FC236}">
                <a16:creationId xmlns:a16="http://schemas.microsoft.com/office/drawing/2014/main" id="{262885D9-D91A-CE7E-BA44-D8BBE00181F9}"/>
              </a:ext>
            </a:extLst>
          </p:cNvPr>
          <p:cNvPicPr>
            <a:picLocks noChangeAspect="1"/>
          </p:cNvPicPr>
          <p:nvPr/>
        </p:nvPicPr>
        <p:blipFill>
          <a:blip r:embed="rId3"/>
          <a:stretch>
            <a:fillRect/>
          </a:stretch>
        </p:blipFill>
        <p:spPr>
          <a:xfrm>
            <a:off x="1309019" y="136524"/>
            <a:ext cx="9573961" cy="2524477"/>
          </a:xfrm>
          <a:prstGeom prst="rect">
            <a:avLst/>
          </a:prstGeom>
        </p:spPr>
      </p:pic>
      <p:pic>
        <p:nvPicPr>
          <p:cNvPr id="5" name="Resim 4">
            <a:extLst>
              <a:ext uri="{FF2B5EF4-FFF2-40B4-BE49-F238E27FC236}">
                <a16:creationId xmlns:a16="http://schemas.microsoft.com/office/drawing/2014/main" id="{528568BC-5820-5CF6-F84B-F09B81453277}"/>
              </a:ext>
            </a:extLst>
          </p:cNvPr>
          <p:cNvPicPr>
            <a:picLocks noChangeAspect="1"/>
          </p:cNvPicPr>
          <p:nvPr/>
        </p:nvPicPr>
        <p:blipFill>
          <a:blip r:embed="rId4"/>
          <a:stretch>
            <a:fillRect/>
          </a:stretch>
        </p:blipFill>
        <p:spPr>
          <a:xfrm>
            <a:off x="1328072" y="2711519"/>
            <a:ext cx="9554908" cy="362001"/>
          </a:xfrm>
          <a:prstGeom prst="rect">
            <a:avLst/>
          </a:prstGeom>
        </p:spPr>
      </p:pic>
      <p:pic>
        <p:nvPicPr>
          <p:cNvPr id="32770" name="Picture 2">
            <a:extLst>
              <a:ext uri="{FF2B5EF4-FFF2-40B4-BE49-F238E27FC236}">
                <a16:creationId xmlns:a16="http://schemas.microsoft.com/office/drawing/2014/main" id="{6A0827A7-86AF-68B5-3F0C-B4C683D75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3124038"/>
            <a:ext cx="6927272" cy="32354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2B18E2A-D5FA-4937-C362-9A83FDB1B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065" y="3124038"/>
            <a:ext cx="7550921" cy="352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286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42</a:t>
            </a:fld>
            <a:endParaRPr lang="tr-TR" dirty="0">
              <a:solidFill>
                <a:schemeClr val="tx1"/>
              </a:solidFill>
            </a:endParaRPr>
          </a:p>
        </p:txBody>
      </p:sp>
      <p:pic>
        <p:nvPicPr>
          <p:cNvPr id="3" name="Resim 2">
            <a:extLst>
              <a:ext uri="{FF2B5EF4-FFF2-40B4-BE49-F238E27FC236}">
                <a16:creationId xmlns:a16="http://schemas.microsoft.com/office/drawing/2014/main" id="{39229C4F-2767-F386-1740-B0D18FC44445}"/>
              </a:ext>
            </a:extLst>
          </p:cNvPr>
          <p:cNvPicPr>
            <a:picLocks noChangeAspect="1"/>
          </p:cNvPicPr>
          <p:nvPr/>
        </p:nvPicPr>
        <p:blipFill>
          <a:blip r:embed="rId3"/>
          <a:stretch>
            <a:fillRect/>
          </a:stretch>
        </p:blipFill>
        <p:spPr>
          <a:xfrm>
            <a:off x="936222" y="443380"/>
            <a:ext cx="10319555" cy="401659"/>
          </a:xfrm>
          <a:prstGeom prst="rect">
            <a:avLst/>
          </a:prstGeom>
        </p:spPr>
      </p:pic>
      <p:pic>
        <p:nvPicPr>
          <p:cNvPr id="33794" name="Picture 2">
            <a:extLst>
              <a:ext uri="{FF2B5EF4-FFF2-40B4-BE49-F238E27FC236}">
                <a16:creationId xmlns:a16="http://schemas.microsoft.com/office/drawing/2014/main" id="{EA4ABD68-BEB2-C30D-F9D2-5D0C0E5F6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453" y="1275027"/>
            <a:ext cx="9929091" cy="485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71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43</a:t>
            </a:fld>
            <a:endParaRPr lang="tr-TR" dirty="0">
              <a:solidFill>
                <a:schemeClr val="tx1"/>
              </a:solidFill>
            </a:endParaRPr>
          </a:p>
        </p:txBody>
      </p:sp>
      <p:pic>
        <p:nvPicPr>
          <p:cNvPr id="3" name="Resim 2">
            <a:extLst>
              <a:ext uri="{FF2B5EF4-FFF2-40B4-BE49-F238E27FC236}">
                <a16:creationId xmlns:a16="http://schemas.microsoft.com/office/drawing/2014/main" id="{22B89615-7A18-53B0-060B-B7DF1256976E}"/>
              </a:ext>
            </a:extLst>
          </p:cNvPr>
          <p:cNvPicPr>
            <a:picLocks noChangeAspect="1"/>
          </p:cNvPicPr>
          <p:nvPr/>
        </p:nvPicPr>
        <p:blipFill>
          <a:blip r:embed="rId3"/>
          <a:stretch>
            <a:fillRect/>
          </a:stretch>
        </p:blipFill>
        <p:spPr>
          <a:xfrm>
            <a:off x="1682465" y="136525"/>
            <a:ext cx="8827068" cy="1230866"/>
          </a:xfrm>
          <a:prstGeom prst="rect">
            <a:avLst/>
          </a:prstGeom>
        </p:spPr>
      </p:pic>
      <p:pic>
        <p:nvPicPr>
          <p:cNvPr id="34818" name="Picture 2">
            <a:extLst>
              <a:ext uri="{FF2B5EF4-FFF2-40B4-BE49-F238E27FC236}">
                <a16:creationId xmlns:a16="http://schemas.microsoft.com/office/drawing/2014/main" id="{2237764A-E310-BDF3-BF3F-CBFD545CD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7412" y="1433131"/>
            <a:ext cx="4837175" cy="542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890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solidFill>
                  <a:schemeClr val="accent1">
                    <a:lumMod val="40000"/>
                    <a:lumOff val="60000"/>
                  </a:schemeClr>
                </a:solidFill>
              </a:rPr>
              <a:t>Pre-Processing</a:t>
            </a:r>
            <a:r>
              <a:rPr lang="tr-TR" dirty="0">
                <a:solidFill>
                  <a:schemeClr val="accent1">
                    <a:lumMod val="40000"/>
                    <a:lumOff val="60000"/>
                  </a:schemeClr>
                </a:solidFill>
              </a:rPr>
              <a:t> - </a:t>
            </a:r>
            <a:r>
              <a:rPr lang="en-US" sz="4800" b="1" dirty="0">
                <a:latin typeface="Calibri" panose="020F0502020204030204" pitchFamily="34" charset="0"/>
                <a:ea typeface="Calibri" panose="020F0502020204030204" pitchFamily="34" charset="0"/>
                <a:cs typeface="Calibri" panose="020F0502020204030204" pitchFamily="34" charset="0"/>
              </a:rPr>
              <a:t>Missing Value</a:t>
            </a:r>
            <a:r>
              <a:rPr lang="tr-TR" sz="4800" b="1" dirty="0">
                <a:latin typeface="Calibri" panose="020F0502020204030204" pitchFamily="34" charset="0"/>
                <a:ea typeface="Calibri" panose="020F0502020204030204" pitchFamily="34" charset="0"/>
                <a:cs typeface="Calibri" panose="020F0502020204030204" pitchFamily="34" charset="0"/>
              </a:rPr>
              <a:t> (</a:t>
            </a:r>
            <a:r>
              <a:rPr lang="tr-TR" dirty="0">
                <a:ea typeface="Calibri" panose="020F0502020204030204" pitchFamily="34" charset="0"/>
              </a:rPr>
              <a:t>pH</a:t>
            </a:r>
            <a:r>
              <a:rPr lang="tr-TR" sz="4800" b="1" dirty="0">
                <a:latin typeface="Calibri" panose="020F0502020204030204" pitchFamily="34" charset="0"/>
                <a:ea typeface="Calibri" panose="020F0502020204030204" pitchFamily="34" charset="0"/>
                <a:cs typeface="Calibri" panose="020F0502020204030204" pitchFamily="34" charset="0"/>
              </a:rPr>
              <a:t>)</a:t>
            </a:r>
            <a:r>
              <a:rPr lang="tr-TR" dirty="0"/>
              <a:t> </a:t>
            </a:r>
            <a:endParaRPr lang="en-US" dirty="0"/>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44</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09"/>
            <a:ext cx="11795759" cy="1893455"/>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Scientists measure the hardness of water using various methods, including the pH scale, which quantifies the concentration of hydrogen ions in the liquid. Water with a low pH is considered more acidic, while water with a higher pH is deemed harder or more alkaline due to its ability to neutralize acids.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The pH scale ranges from 1 to 14, with 7 representing neutrality. Substances below 7 are considered acidic, and those above 7 are alkaline. By measuring the pH level, scientists can assess the hardness or alkalinity of water.</a:t>
            </a:r>
            <a:endParaRPr lang="tr-TR"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p>
        </p:txBody>
      </p:sp>
      <p:pic>
        <p:nvPicPr>
          <p:cNvPr id="3" name="Picture 2" descr="6,400+ Ph Value Stock Photos, Pictures &amp; Royalty-Free Images - iStock | Ph  scale, Ph test, Ph paper">
            <a:extLst>
              <a:ext uri="{FF2B5EF4-FFF2-40B4-BE49-F238E27FC236}">
                <a16:creationId xmlns:a16="http://schemas.microsoft.com/office/drawing/2014/main" id="{BE319E2C-6F9B-2646-DDF2-3A7024C02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2694" y="3140364"/>
            <a:ext cx="6306612" cy="315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693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45</a:t>
            </a:fld>
            <a:endParaRPr lang="tr-TR" dirty="0">
              <a:solidFill>
                <a:schemeClr val="tx1"/>
              </a:solidFill>
            </a:endParaRPr>
          </a:p>
        </p:txBody>
      </p:sp>
      <p:pic>
        <p:nvPicPr>
          <p:cNvPr id="3" name="Resim 2">
            <a:extLst>
              <a:ext uri="{FF2B5EF4-FFF2-40B4-BE49-F238E27FC236}">
                <a16:creationId xmlns:a16="http://schemas.microsoft.com/office/drawing/2014/main" id="{D0B3C6D0-37F4-9032-831A-FA948461FD8D}"/>
              </a:ext>
            </a:extLst>
          </p:cNvPr>
          <p:cNvPicPr>
            <a:picLocks noChangeAspect="1"/>
          </p:cNvPicPr>
          <p:nvPr/>
        </p:nvPicPr>
        <p:blipFill>
          <a:blip r:embed="rId3"/>
          <a:stretch>
            <a:fillRect/>
          </a:stretch>
        </p:blipFill>
        <p:spPr>
          <a:xfrm>
            <a:off x="833033" y="378980"/>
            <a:ext cx="10525934" cy="3648432"/>
          </a:xfrm>
          <a:prstGeom prst="rect">
            <a:avLst/>
          </a:prstGeom>
        </p:spPr>
      </p:pic>
      <p:pic>
        <p:nvPicPr>
          <p:cNvPr id="5" name="Resim 4">
            <a:extLst>
              <a:ext uri="{FF2B5EF4-FFF2-40B4-BE49-F238E27FC236}">
                <a16:creationId xmlns:a16="http://schemas.microsoft.com/office/drawing/2014/main" id="{4EEC3257-100E-67A8-5EA5-5CA690239472}"/>
              </a:ext>
            </a:extLst>
          </p:cNvPr>
          <p:cNvPicPr>
            <a:picLocks noChangeAspect="1"/>
          </p:cNvPicPr>
          <p:nvPr/>
        </p:nvPicPr>
        <p:blipFill>
          <a:blip r:embed="rId4"/>
          <a:stretch>
            <a:fillRect/>
          </a:stretch>
        </p:blipFill>
        <p:spPr>
          <a:xfrm>
            <a:off x="833033" y="4093645"/>
            <a:ext cx="10511884" cy="1993272"/>
          </a:xfrm>
          <a:prstGeom prst="rect">
            <a:avLst/>
          </a:prstGeom>
        </p:spPr>
      </p:pic>
    </p:spTree>
    <p:extLst>
      <p:ext uri="{BB962C8B-B14F-4D97-AF65-F5344CB8AC3E}">
        <p14:creationId xmlns:p14="http://schemas.microsoft.com/office/powerpoint/2010/main" val="3593058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solidFill>
                  <a:schemeClr val="accent1">
                    <a:lumMod val="40000"/>
                    <a:lumOff val="60000"/>
                  </a:schemeClr>
                </a:solidFill>
              </a:rPr>
              <a:t>Pre-Processing</a:t>
            </a:r>
            <a:r>
              <a:rPr lang="tr-TR" dirty="0">
                <a:solidFill>
                  <a:schemeClr val="accent1">
                    <a:lumMod val="40000"/>
                    <a:lumOff val="60000"/>
                  </a:schemeClr>
                </a:solidFill>
              </a:rPr>
              <a:t> - </a:t>
            </a:r>
            <a:r>
              <a:rPr lang="en-US" sz="4800" b="1" dirty="0">
                <a:latin typeface="Calibri" panose="020F0502020204030204" pitchFamily="34" charset="0"/>
                <a:ea typeface="Calibri" panose="020F0502020204030204" pitchFamily="34" charset="0"/>
                <a:cs typeface="Calibri" panose="020F0502020204030204" pitchFamily="34" charset="0"/>
              </a:rPr>
              <a:t>Missing Value</a:t>
            </a:r>
            <a:r>
              <a:rPr lang="tr-TR" sz="4800" b="1" dirty="0">
                <a:latin typeface="Calibri" panose="020F0502020204030204" pitchFamily="34" charset="0"/>
                <a:ea typeface="Calibri" panose="020F0502020204030204" pitchFamily="34" charset="0"/>
                <a:cs typeface="Calibri" panose="020F0502020204030204" pitchFamily="34" charset="0"/>
              </a:rPr>
              <a:t> (</a:t>
            </a:r>
            <a:r>
              <a:rPr lang="en-US" dirty="0">
                <a:ea typeface="Calibri" panose="020F0502020204030204" pitchFamily="34" charset="0"/>
              </a:rPr>
              <a:t>Sulfate</a:t>
            </a:r>
            <a:r>
              <a:rPr lang="tr-TR" sz="4800" b="1" dirty="0">
                <a:latin typeface="Calibri" panose="020F0502020204030204" pitchFamily="34" charset="0"/>
                <a:ea typeface="Calibri" panose="020F0502020204030204" pitchFamily="34" charset="0"/>
                <a:cs typeface="Calibri" panose="020F0502020204030204" pitchFamily="34" charset="0"/>
              </a:rPr>
              <a:t>)</a:t>
            </a:r>
            <a:r>
              <a:rPr lang="tr-TR" dirty="0"/>
              <a:t> </a:t>
            </a:r>
            <a:endParaRPr lang="en-US" dirty="0"/>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46</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2576946"/>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Sulfate is naturally occurring in various sources, including minerals, soil, rocks, and water. Seawater typically contains around 2,700 milligrams per liter (mg/L) of sulfate. In most freshwater supplies, sulfate concentrations range from 3 to 30 mg/L. However, it is important to note that the dataset provided only includes sulfate data ranging from 129 to 481 mg/L.</a:t>
            </a:r>
            <a:endParaRPr lang="tr-TR" sz="2000" b="0" i="0" dirty="0">
              <a:solidFill>
                <a:srgbClr val="000000"/>
              </a:solidFill>
              <a:effectLst/>
              <a:ea typeface="Calibri" panose="020F0502020204030204" pitchFamily="34" charset="0"/>
            </a:endParaRPr>
          </a:p>
          <a:p>
            <a:pPr marL="0" indent="0" algn="l">
              <a:buNone/>
            </a:pPr>
            <a:r>
              <a:rPr lang="en-US" sz="2000" b="0" i="0" dirty="0">
                <a:solidFill>
                  <a:srgbClr val="000000"/>
                </a:solidFill>
                <a:effectLst/>
                <a:ea typeface="Calibri" panose="020F0502020204030204" pitchFamily="34" charset="0"/>
              </a:rPr>
              <a:t>To address the missing values, we can calculate the mean sulfate concentration separately for the potable (safe for drinking) and non-potable (not safe for drinking) rows. The difference between these two categories is approximately 2 mg/L.</a:t>
            </a:r>
          </a:p>
          <a:p>
            <a:pPr marL="0" indent="0">
              <a:buNone/>
            </a:pPr>
            <a:endParaRPr lang="en-US" sz="2800" dirty="0">
              <a:ea typeface="Calibri" panose="020F0502020204030204" pitchFamily="34" charset="0"/>
            </a:endParaRPr>
          </a:p>
        </p:txBody>
      </p:sp>
      <p:pic>
        <p:nvPicPr>
          <p:cNvPr id="36866" name="Picture 2" descr="Copper Sulfate Crystals Stock Photo - Download Image Now - Cobalt Sulfate,  Copper, Ferrous Sulfate - iStock">
            <a:extLst>
              <a:ext uri="{FF2B5EF4-FFF2-40B4-BE49-F238E27FC236}">
                <a16:creationId xmlns:a16="http://schemas.microsoft.com/office/drawing/2014/main" id="{44CE1FC8-9621-6F79-C000-5854B9624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412" y="3496770"/>
            <a:ext cx="4837176" cy="294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02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47</a:t>
            </a:fld>
            <a:endParaRPr lang="tr-TR" dirty="0">
              <a:solidFill>
                <a:schemeClr val="tx1"/>
              </a:solidFill>
            </a:endParaRPr>
          </a:p>
        </p:txBody>
      </p:sp>
      <p:pic>
        <p:nvPicPr>
          <p:cNvPr id="5" name="Resim 4">
            <a:extLst>
              <a:ext uri="{FF2B5EF4-FFF2-40B4-BE49-F238E27FC236}">
                <a16:creationId xmlns:a16="http://schemas.microsoft.com/office/drawing/2014/main" id="{F2C0049E-3316-2897-2AE5-0A22E70A3AA4}"/>
              </a:ext>
            </a:extLst>
          </p:cNvPr>
          <p:cNvPicPr>
            <a:picLocks noChangeAspect="1"/>
          </p:cNvPicPr>
          <p:nvPr/>
        </p:nvPicPr>
        <p:blipFill>
          <a:blip r:embed="rId3"/>
          <a:stretch>
            <a:fillRect/>
          </a:stretch>
        </p:blipFill>
        <p:spPr>
          <a:xfrm>
            <a:off x="810400" y="1779555"/>
            <a:ext cx="10571199" cy="3298889"/>
          </a:xfrm>
          <a:prstGeom prst="rect">
            <a:avLst/>
          </a:prstGeom>
        </p:spPr>
      </p:pic>
    </p:spTree>
    <p:extLst>
      <p:ext uri="{BB962C8B-B14F-4D97-AF65-F5344CB8AC3E}">
        <p14:creationId xmlns:p14="http://schemas.microsoft.com/office/powerpoint/2010/main" val="1445641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fontScale="90000"/>
          </a:bodyPr>
          <a:lstStyle/>
          <a:p>
            <a:pPr algn="r">
              <a:lnSpc>
                <a:spcPct val="90000"/>
              </a:lnSpc>
            </a:pPr>
            <a:r>
              <a:rPr lang="en-US" dirty="0">
                <a:solidFill>
                  <a:schemeClr val="accent1">
                    <a:lumMod val="40000"/>
                    <a:lumOff val="60000"/>
                  </a:schemeClr>
                </a:solidFill>
              </a:rPr>
              <a:t>Pre-Processing</a:t>
            </a:r>
            <a:r>
              <a:rPr lang="tr-TR" dirty="0">
                <a:solidFill>
                  <a:schemeClr val="accent1">
                    <a:lumMod val="40000"/>
                    <a:lumOff val="60000"/>
                  </a:schemeClr>
                </a:solidFill>
              </a:rPr>
              <a:t> - </a:t>
            </a:r>
            <a:r>
              <a:rPr lang="en-US" sz="4800" b="1" dirty="0">
                <a:latin typeface="Calibri" panose="020F0502020204030204" pitchFamily="34" charset="0"/>
                <a:ea typeface="Calibri" panose="020F0502020204030204" pitchFamily="34" charset="0"/>
                <a:cs typeface="Calibri" panose="020F0502020204030204" pitchFamily="34" charset="0"/>
              </a:rPr>
              <a:t>Missing Value</a:t>
            </a:r>
            <a:r>
              <a:rPr lang="tr-TR" sz="4800" b="1" dirty="0">
                <a:latin typeface="Calibri" panose="020F0502020204030204" pitchFamily="34" charset="0"/>
                <a:ea typeface="Calibri" panose="020F0502020204030204" pitchFamily="34" charset="0"/>
                <a:cs typeface="Calibri" panose="020F0502020204030204" pitchFamily="34" charset="0"/>
              </a:rPr>
              <a:t> (</a:t>
            </a:r>
            <a:r>
              <a:rPr lang="en-US" dirty="0">
                <a:ea typeface="Calibri" panose="020F0502020204030204" pitchFamily="34" charset="0"/>
              </a:rPr>
              <a:t>Trihalomethanes</a:t>
            </a:r>
            <a:r>
              <a:rPr lang="tr-TR" sz="4800" b="1" dirty="0">
                <a:latin typeface="Calibri" panose="020F0502020204030204" pitchFamily="34" charset="0"/>
                <a:ea typeface="Calibri" panose="020F0502020204030204" pitchFamily="34" charset="0"/>
                <a:cs typeface="Calibri" panose="020F0502020204030204" pitchFamily="34" charset="0"/>
              </a:rPr>
              <a:t>)</a:t>
            </a:r>
            <a:r>
              <a:rPr lang="tr-TR" dirty="0"/>
              <a:t> </a:t>
            </a:r>
            <a:endParaRPr lang="en-US" dirty="0"/>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48</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2050472"/>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Trihalomethanes (THMs) are chemicals that can be present in water treated with chlorine. The concentration of THMs in drinking water can vary depending on several factors, including the level of organic material in the water, the amount of chlorine used for treatment, and the water temperature during treatment.</a:t>
            </a:r>
          </a:p>
          <a:p>
            <a:pPr marL="0" indent="0" algn="l">
              <a:buNone/>
            </a:pPr>
            <a:r>
              <a:rPr lang="en-US" sz="2000" b="0" i="0" dirty="0">
                <a:solidFill>
                  <a:srgbClr val="000000"/>
                </a:solidFill>
                <a:effectLst/>
                <a:ea typeface="Calibri" panose="020F0502020204030204" pitchFamily="34" charset="0"/>
              </a:rPr>
              <a:t>It is important to note that the dataset does not provide specific information regarding the THM concentrations. However, it is generally considered safe for drinking water to have THM levels up to 80 parts per million (ppm).</a:t>
            </a:r>
            <a:endParaRPr lang="en-US" sz="2800" dirty="0">
              <a:ea typeface="Calibri" panose="020F0502020204030204" pitchFamily="34" charset="0"/>
            </a:endParaRPr>
          </a:p>
        </p:txBody>
      </p:sp>
      <p:pic>
        <p:nvPicPr>
          <p:cNvPr id="39938" name="Picture 2" descr="The Effects of Chlorine in Water - Sensorex">
            <a:extLst>
              <a:ext uri="{FF2B5EF4-FFF2-40B4-BE49-F238E27FC236}">
                <a16:creationId xmlns:a16="http://schemas.microsoft.com/office/drawing/2014/main" id="{618627B5-9F1A-3310-8A07-E48BEEEC7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410" y="3268663"/>
            <a:ext cx="4679180" cy="311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376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49</a:t>
            </a:fld>
            <a:endParaRPr lang="tr-TR" dirty="0">
              <a:solidFill>
                <a:schemeClr val="tx1"/>
              </a:solidFill>
            </a:endParaRPr>
          </a:p>
        </p:txBody>
      </p:sp>
      <p:pic>
        <p:nvPicPr>
          <p:cNvPr id="5" name="Resim 4">
            <a:extLst>
              <a:ext uri="{FF2B5EF4-FFF2-40B4-BE49-F238E27FC236}">
                <a16:creationId xmlns:a16="http://schemas.microsoft.com/office/drawing/2014/main" id="{2E97BC43-9514-B6F1-C445-4FE48E9C88F2}"/>
              </a:ext>
            </a:extLst>
          </p:cNvPr>
          <p:cNvPicPr>
            <a:picLocks noChangeAspect="1"/>
          </p:cNvPicPr>
          <p:nvPr/>
        </p:nvPicPr>
        <p:blipFill>
          <a:blip r:embed="rId3"/>
          <a:stretch>
            <a:fillRect/>
          </a:stretch>
        </p:blipFill>
        <p:spPr>
          <a:xfrm>
            <a:off x="1328072" y="3252763"/>
            <a:ext cx="9535856" cy="352474"/>
          </a:xfrm>
          <a:prstGeom prst="rect">
            <a:avLst/>
          </a:prstGeom>
        </p:spPr>
      </p:pic>
    </p:spTree>
    <p:extLst>
      <p:ext uri="{BB962C8B-B14F-4D97-AF65-F5344CB8AC3E}">
        <p14:creationId xmlns:p14="http://schemas.microsoft.com/office/powerpoint/2010/main" val="391963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5</a:t>
            </a:fld>
            <a:endParaRPr lang="tr-TR" dirty="0">
              <a:solidFill>
                <a:schemeClr val="tx1"/>
              </a:solidFill>
            </a:endParaRPr>
          </a:p>
        </p:txBody>
      </p:sp>
      <p:pic>
        <p:nvPicPr>
          <p:cNvPr id="4" name="Resim 3">
            <a:extLst>
              <a:ext uri="{FF2B5EF4-FFF2-40B4-BE49-F238E27FC236}">
                <a16:creationId xmlns:a16="http://schemas.microsoft.com/office/drawing/2014/main" id="{0FD2F864-EE2D-921B-02B6-C468CF08C094}"/>
              </a:ext>
            </a:extLst>
          </p:cNvPr>
          <p:cNvPicPr>
            <a:picLocks noChangeAspect="1"/>
          </p:cNvPicPr>
          <p:nvPr/>
        </p:nvPicPr>
        <p:blipFill>
          <a:blip r:embed="rId3"/>
          <a:srcRect/>
          <a:stretch/>
        </p:blipFill>
        <p:spPr>
          <a:xfrm>
            <a:off x="847435" y="212148"/>
            <a:ext cx="10497129" cy="6145934"/>
          </a:xfrm>
          <a:prstGeom prst="rect">
            <a:avLst/>
          </a:prstGeom>
          <a:noFill/>
        </p:spPr>
      </p:pic>
    </p:spTree>
    <p:extLst>
      <p:ext uri="{BB962C8B-B14F-4D97-AF65-F5344CB8AC3E}">
        <p14:creationId xmlns:p14="http://schemas.microsoft.com/office/powerpoint/2010/main" val="3955863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50</a:t>
            </a:fld>
            <a:endParaRPr lang="tr-TR" dirty="0">
              <a:solidFill>
                <a:schemeClr val="tx1"/>
              </a:solidFill>
            </a:endParaRPr>
          </a:p>
        </p:txBody>
      </p:sp>
      <p:pic>
        <p:nvPicPr>
          <p:cNvPr id="5" name="Resim 4">
            <a:extLst>
              <a:ext uri="{FF2B5EF4-FFF2-40B4-BE49-F238E27FC236}">
                <a16:creationId xmlns:a16="http://schemas.microsoft.com/office/drawing/2014/main" id="{03577046-E428-5FFE-9A90-7E98243276B6}"/>
              </a:ext>
            </a:extLst>
          </p:cNvPr>
          <p:cNvPicPr>
            <a:picLocks noChangeAspect="1"/>
          </p:cNvPicPr>
          <p:nvPr/>
        </p:nvPicPr>
        <p:blipFill>
          <a:blip r:embed="rId3"/>
          <a:stretch>
            <a:fillRect/>
          </a:stretch>
        </p:blipFill>
        <p:spPr>
          <a:xfrm>
            <a:off x="1328071" y="472618"/>
            <a:ext cx="9535856" cy="352474"/>
          </a:xfrm>
          <a:prstGeom prst="rect">
            <a:avLst/>
          </a:prstGeom>
        </p:spPr>
      </p:pic>
      <p:pic>
        <p:nvPicPr>
          <p:cNvPr id="41986" name="Picture 2">
            <a:extLst>
              <a:ext uri="{FF2B5EF4-FFF2-40B4-BE49-F238E27FC236}">
                <a16:creationId xmlns:a16="http://schemas.microsoft.com/office/drawing/2014/main" id="{126DF62F-F214-9D38-9241-757CEF067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54" y="1011002"/>
            <a:ext cx="11046691" cy="515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59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51</a:t>
            </a:fld>
            <a:endParaRPr lang="tr-TR" dirty="0">
              <a:solidFill>
                <a:schemeClr val="tx1"/>
              </a:solidFill>
            </a:endParaRPr>
          </a:p>
        </p:txBody>
      </p:sp>
      <p:pic>
        <p:nvPicPr>
          <p:cNvPr id="3" name="Resim 2">
            <a:extLst>
              <a:ext uri="{FF2B5EF4-FFF2-40B4-BE49-F238E27FC236}">
                <a16:creationId xmlns:a16="http://schemas.microsoft.com/office/drawing/2014/main" id="{5BAE3AAA-42E5-536D-C951-ED8745739ADB}"/>
              </a:ext>
            </a:extLst>
          </p:cNvPr>
          <p:cNvPicPr>
            <a:picLocks noChangeAspect="1"/>
          </p:cNvPicPr>
          <p:nvPr/>
        </p:nvPicPr>
        <p:blipFill>
          <a:blip r:embed="rId3"/>
          <a:stretch>
            <a:fillRect/>
          </a:stretch>
        </p:blipFill>
        <p:spPr>
          <a:xfrm>
            <a:off x="1323309" y="453854"/>
            <a:ext cx="9545382" cy="371527"/>
          </a:xfrm>
          <a:prstGeom prst="rect">
            <a:avLst/>
          </a:prstGeom>
        </p:spPr>
      </p:pic>
      <p:pic>
        <p:nvPicPr>
          <p:cNvPr id="43010" name="Picture 2">
            <a:extLst>
              <a:ext uri="{FF2B5EF4-FFF2-40B4-BE49-F238E27FC236}">
                <a16:creationId xmlns:a16="http://schemas.microsoft.com/office/drawing/2014/main" id="{AABDA70F-5B37-333F-0DB9-D59BC92B1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84" y="887544"/>
            <a:ext cx="11049231" cy="540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457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52</a:t>
            </a:fld>
            <a:endParaRPr lang="tr-TR" dirty="0">
              <a:solidFill>
                <a:schemeClr val="tx1"/>
              </a:solidFill>
            </a:endParaRPr>
          </a:p>
        </p:txBody>
      </p:sp>
      <p:pic>
        <p:nvPicPr>
          <p:cNvPr id="3" name="Resim 2">
            <a:extLst>
              <a:ext uri="{FF2B5EF4-FFF2-40B4-BE49-F238E27FC236}">
                <a16:creationId xmlns:a16="http://schemas.microsoft.com/office/drawing/2014/main" id="{0844DD65-5261-D5FA-17E8-AED4EAB6EFD4}"/>
              </a:ext>
            </a:extLst>
          </p:cNvPr>
          <p:cNvPicPr>
            <a:picLocks noChangeAspect="1"/>
          </p:cNvPicPr>
          <p:nvPr/>
        </p:nvPicPr>
        <p:blipFill>
          <a:blip r:embed="rId3"/>
          <a:stretch>
            <a:fillRect/>
          </a:stretch>
        </p:blipFill>
        <p:spPr>
          <a:xfrm>
            <a:off x="1616363" y="136525"/>
            <a:ext cx="8959274" cy="1231454"/>
          </a:xfrm>
          <a:prstGeom prst="rect">
            <a:avLst/>
          </a:prstGeom>
        </p:spPr>
      </p:pic>
      <p:pic>
        <p:nvPicPr>
          <p:cNvPr id="44034" name="Picture 2">
            <a:extLst>
              <a:ext uri="{FF2B5EF4-FFF2-40B4-BE49-F238E27FC236}">
                <a16:creationId xmlns:a16="http://schemas.microsoft.com/office/drawing/2014/main" id="{5B7D23B7-8976-6657-37DF-6444F53B52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992" y="1423395"/>
            <a:ext cx="4837175" cy="542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21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53</a:t>
            </a:fld>
            <a:endParaRPr lang="tr-TR" dirty="0">
              <a:solidFill>
                <a:schemeClr val="tx1"/>
              </a:solidFill>
            </a:endParaRPr>
          </a:p>
        </p:txBody>
      </p:sp>
      <p:pic>
        <p:nvPicPr>
          <p:cNvPr id="3" name="Resim 2">
            <a:extLst>
              <a:ext uri="{FF2B5EF4-FFF2-40B4-BE49-F238E27FC236}">
                <a16:creationId xmlns:a16="http://schemas.microsoft.com/office/drawing/2014/main" id="{F04E15C3-1382-3993-360C-B87D9FE47AB4}"/>
              </a:ext>
            </a:extLst>
          </p:cNvPr>
          <p:cNvPicPr>
            <a:picLocks noChangeAspect="1"/>
          </p:cNvPicPr>
          <p:nvPr/>
        </p:nvPicPr>
        <p:blipFill>
          <a:blip r:embed="rId3"/>
          <a:stretch>
            <a:fillRect/>
          </a:stretch>
        </p:blipFill>
        <p:spPr>
          <a:xfrm>
            <a:off x="948434" y="304656"/>
            <a:ext cx="10295129" cy="4415125"/>
          </a:xfrm>
          <a:prstGeom prst="rect">
            <a:avLst/>
          </a:prstGeom>
        </p:spPr>
      </p:pic>
      <p:sp>
        <p:nvSpPr>
          <p:cNvPr id="4" name="Metin kutusu 3">
            <a:extLst>
              <a:ext uri="{FF2B5EF4-FFF2-40B4-BE49-F238E27FC236}">
                <a16:creationId xmlns:a16="http://schemas.microsoft.com/office/drawing/2014/main" id="{991D035A-D102-DA88-5899-005420D05A0F}"/>
              </a:ext>
            </a:extLst>
          </p:cNvPr>
          <p:cNvSpPr txBox="1"/>
          <p:nvPr/>
        </p:nvSpPr>
        <p:spPr>
          <a:xfrm>
            <a:off x="198119" y="4959928"/>
            <a:ext cx="11795760" cy="1323439"/>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The duplicated() function in pandas is used to identify and mark duplicate values in a Data</a:t>
            </a:r>
            <a:r>
              <a:rPr lang="tr-TR" sz="2000" dirty="0">
                <a:latin typeface="Calibri" panose="020F0502020204030204" pitchFamily="34" charset="0"/>
                <a:ea typeface="Calibri" panose="020F0502020204030204" pitchFamily="34" charset="0"/>
                <a:cs typeface="Calibri" panose="020F0502020204030204" pitchFamily="34" charset="0"/>
              </a:rPr>
              <a:t>set</a:t>
            </a:r>
            <a:r>
              <a:rPr lang="en-US" sz="2000" dirty="0">
                <a:latin typeface="Calibri" panose="020F0502020204030204" pitchFamily="34" charset="0"/>
                <a:ea typeface="Calibri" panose="020F0502020204030204" pitchFamily="34" charset="0"/>
                <a:cs typeface="Calibri" panose="020F0502020204030204" pitchFamily="34" charset="0"/>
              </a:rPr>
              <a:t>. It returns a</a:t>
            </a:r>
            <a:r>
              <a:rPr lang="tr-TR" sz="20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boolean Series that indicates whether each row is a duplicate or not. The duplicated() function is useful for identifying and handling duplicate values in a dataset, such as removing duplicates or performing further analysis on the unique values.</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7170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54</a:t>
            </a:fld>
            <a:endParaRPr lang="tr-TR" dirty="0">
              <a:solidFill>
                <a:schemeClr val="tx1"/>
              </a:solidFill>
            </a:endParaRPr>
          </a:p>
        </p:txBody>
      </p:sp>
      <p:pic>
        <p:nvPicPr>
          <p:cNvPr id="3" name="Resim 2">
            <a:extLst>
              <a:ext uri="{FF2B5EF4-FFF2-40B4-BE49-F238E27FC236}">
                <a16:creationId xmlns:a16="http://schemas.microsoft.com/office/drawing/2014/main" id="{6CCF9806-C10A-75F8-A024-CF9A004D14CB}"/>
              </a:ext>
            </a:extLst>
          </p:cNvPr>
          <p:cNvPicPr>
            <a:picLocks noChangeAspect="1"/>
          </p:cNvPicPr>
          <p:nvPr/>
        </p:nvPicPr>
        <p:blipFill>
          <a:blip r:embed="rId3"/>
          <a:stretch>
            <a:fillRect/>
          </a:stretch>
        </p:blipFill>
        <p:spPr>
          <a:xfrm>
            <a:off x="1318546" y="157307"/>
            <a:ext cx="9554908" cy="638264"/>
          </a:xfrm>
          <a:prstGeom prst="rect">
            <a:avLst/>
          </a:prstGeom>
        </p:spPr>
      </p:pic>
      <p:pic>
        <p:nvPicPr>
          <p:cNvPr id="45058" name="Picture 2">
            <a:extLst>
              <a:ext uri="{FF2B5EF4-FFF2-40B4-BE49-F238E27FC236}">
                <a16:creationId xmlns:a16="http://schemas.microsoft.com/office/drawing/2014/main" id="{40FD4296-E7FB-351D-98D9-E1D95A86E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8546" y="882076"/>
            <a:ext cx="3719798" cy="3240518"/>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890EB638-799B-C4AC-9C5D-E23EA6172761}"/>
              </a:ext>
            </a:extLst>
          </p:cNvPr>
          <p:cNvPicPr>
            <a:picLocks noChangeAspect="1"/>
          </p:cNvPicPr>
          <p:nvPr/>
        </p:nvPicPr>
        <p:blipFill>
          <a:blip r:embed="rId5"/>
          <a:stretch>
            <a:fillRect/>
          </a:stretch>
        </p:blipFill>
        <p:spPr>
          <a:xfrm>
            <a:off x="1318546" y="5273965"/>
            <a:ext cx="9564435" cy="828791"/>
          </a:xfrm>
          <a:prstGeom prst="rect">
            <a:avLst/>
          </a:prstGeom>
        </p:spPr>
      </p:pic>
      <p:pic>
        <p:nvPicPr>
          <p:cNvPr id="45060" name="Picture 4">
            <a:extLst>
              <a:ext uri="{FF2B5EF4-FFF2-40B4-BE49-F238E27FC236}">
                <a16:creationId xmlns:a16="http://schemas.microsoft.com/office/drawing/2014/main" id="{BA4CBC06-EF17-98B7-437E-00049F2CD2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3656" y="2329409"/>
            <a:ext cx="3719798" cy="294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19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55</a:t>
            </a:fld>
            <a:endParaRPr lang="tr-TR" dirty="0">
              <a:solidFill>
                <a:schemeClr val="tx1"/>
              </a:solidFill>
            </a:endParaRPr>
          </a:p>
        </p:txBody>
      </p:sp>
      <p:pic>
        <p:nvPicPr>
          <p:cNvPr id="3" name="Resim 2">
            <a:extLst>
              <a:ext uri="{FF2B5EF4-FFF2-40B4-BE49-F238E27FC236}">
                <a16:creationId xmlns:a16="http://schemas.microsoft.com/office/drawing/2014/main" id="{175F7E28-68B6-F653-84FE-9C8A30229DB0}"/>
              </a:ext>
            </a:extLst>
          </p:cNvPr>
          <p:cNvPicPr>
            <a:picLocks noChangeAspect="1"/>
          </p:cNvPicPr>
          <p:nvPr/>
        </p:nvPicPr>
        <p:blipFill>
          <a:blip r:embed="rId3"/>
          <a:stretch>
            <a:fillRect/>
          </a:stretch>
        </p:blipFill>
        <p:spPr>
          <a:xfrm>
            <a:off x="1318546" y="937198"/>
            <a:ext cx="9554908" cy="952633"/>
          </a:xfrm>
          <a:prstGeom prst="rect">
            <a:avLst/>
          </a:prstGeom>
        </p:spPr>
      </p:pic>
      <p:pic>
        <p:nvPicPr>
          <p:cNvPr id="4" name="Picture 2">
            <a:extLst>
              <a:ext uri="{FF2B5EF4-FFF2-40B4-BE49-F238E27FC236}">
                <a16:creationId xmlns:a16="http://schemas.microsoft.com/office/drawing/2014/main" id="{077C1E5A-07A0-0434-8E55-4A41BFA4FBCD}"/>
              </a:ext>
            </a:extLst>
          </p:cNvPr>
          <p:cNvPicPr>
            <a:picLocks noChangeAspect="1" noChangeArrowheads="1"/>
          </p:cNvPicPr>
          <p:nvPr/>
        </p:nvPicPr>
        <p:blipFill>
          <a:blip r:embed="rId4"/>
          <a:srcRect/>
          <a:stretch/>
        </p:blipFill>
        <p:spPr bwMode="auto">
          <a:xfrm>
            <a:off x="510540" y="2553907"/>
            <a:ext cx="3602540" cy="3138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34919FE9-D08C-8803-7D48-D78381CF5409}"/>
              </a:ext>
            </a:extLst>
          </p:cNvPr>
          <p:cNvPicPr>
            <a:picLocks noChangeAspect="1" noChangeArrowheads="1"/>
          </p:cNvPicPr>
          <p:nvPr/>
        </p:nvPicPr>
        <p:blipFill>
          <a:blip r:embed="rId5"/>
          <a:srcRect/>
          <a:stretch/>
        </p:blipFill>
        <p:spPr bwMode="auto">
          <a:xfrm>
            <a:off x="4294730" y="2554033"/>
            <a:ext cx="3602540" cy="3138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5DF9761-40C2-3BDB-8D30-83759380F41D}"/>
              </a:ext>
            </a:extLst>
          </p:cNvPr>
          <p:cNvPicPr>
            <a:picLocks noChangeAspect="1" noChangeArrowheads="1"/>
          </p:cNvPicPr>
          <p:nvPr/>
        </p:nvPicPr>
        <p:blipFill>
          <a:blip r:embed="rId6"/>
          <a:srcRect/>
          <a:stretch/>
        </p:blipFill>
        <p:spPr bwMode="auto">
          <a:xfrm>
            <a:off x="8078920" y="2554033"/>
            <a:ext cx="3602540" cy="313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624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56</a:t>
            </a:fld>
            <a:endParaRPr lang="tr-TR" dirty="0">
              <a:solidFill>
                <a:schemeClr val="tx1"/>
              </a:solidFill>
            </a:endParaRPr>
          </a:p>
        </p:txBody>
      </p:sp>
      <p:pic>
        <p:nvPicPr>
          <p:cNvPr id="7170" name="Picture 2">
            <a:extLst>
              <a:ext uri="{FF2B5EF4-FFF2-40B4-BE49-F238E27FC236}">
                <a16:creationId xmlns:a16="http://schemas.microsoft.com/office/drawing/2014/main" id="{367CE032-F324-AD7A-12D5-84A799442E1A}"/>
              </a:ext>
            </a:extLst>
          </p:cNvPr>
          <p:cNvPicPr>
            <a:picLocks noChangeAspect="1" noChangeArrowheads="1"/>
          </p:cNvPicPr>
          <p:nvPr/>
        </p:nvPicPr>
        <p:blipFill>
          <a:blip r:embed="rId3"/>
          <a:srcRect/>
          <a:stretch/>
        </p:blipFill>
        <p:spPr bwMode="auto">
          <a:xfrm>
            <a:off x="856866" y="368390"/>
            <a:ext cx="3058265" cy="2664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03AF4E2-C2BB-36AB-0C01-9D624FA95B28}"/>
              </a:ext>
            </a:extLst>
          </p:cNvPr>
          <p:cNvPicPr>
            <a:picLocks noChangeAspect="1" noChangeArrowheads="1"/>
          </p:cNvPicPr>
          <p:nvPr/>
        </p:nvPicPr>
        <p:blipFill>
          <a:blip r:embed="rId4"/>
          <a:srcRect/>
          <a:stretch/>
        </p:blipFill>
        <p:spPr bwMode="auto">
          <a:xfrm>
            <a:off x="4392120" y="416791"/>
            <a:ext cx="3011424" cy="26234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BA2EEDA-821D-0411-618C-E45169AB48B7}"/>
              </a:ext>
            </a:extLst>
          </p:cNvPr>
          <p:cNvPicPr>
            <a:picLocks noChangeAspect="1" noChangeArrowheads="1"/>
          </p:cNvPicPr>
          <p:nvPr/>
        </p:nvPicPr>
        <p:blipFill>
          <a:blip r:embed="rId5"/>
          <a:srcRect/>
          <a:stretch/>
        </p:blipFill>
        <p:spPr bwMode="auto">
          <a:xfrm>
            <a:off x="8176309" y="388794"/>
            <a:ext cx="3011424" cy="2623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6E3BADF-63C7-3983-03C9-A3C3F9CA13F7}"/>
              </a:ext>
            </a:extLst>
          </p:cNvPr>
          <p:cNvPicPr>
            <a:picLocks noChangeAspect="1" noChangeArrowheads="1"/>
          </p:cNvPicPr>
          <p:nvPr/>
        </p:nvPicPr>
        <p:blipFill>
          <a:blip r:embed="rId6"/>
          <a:srcRect/>
          <a:stretch/>
        </p:blipFill>
        <p:spPr bwMode="auto">
          <a:xfrm>
            <a:off x="856866" y="3688863"/>
            <a:ext cx="3058265" cy="26642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85E5DD7-9049-09EB-903B-EA436CA2E06F}"/>
              </a:ext>
            </a:extLst>
          </p:cNvPr>
          <p:cNvPicPr>
            <a:picLocks noChangeAspect="1" noChangeArrowheads="1"/>
          </p:cNvPicPr>
          <p:nvPr/>
        </p:nvPicPr>
        <p:blipFill>
          <a:blip r:embed="rId7"/>
          <a:srcRect/>
          <a:stretch/>
        </p:blipFill>
        <p:spPr bwMode="auto">
          <a:xfrm>
            <a:off x="4553544" y="3731312"/>
            <a:ext cx="2960812" cy="25793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268EF12-10A6-011A-AB26-195985CEF89F}"/>
              </a:ext>
            </a:extLst>
          </p:cNvPr>
          <p:cNvPicPr>
            <a:picLocks noChangeAspect="1" noChangeArrowheads="1"/>
          </p:cNvPicPr>
          <p:nvPr/>
        </p:nvPicPr>
        <p:blipFill>
          <a:blip r:embed="rId8"/>
          <a:srcRect/>
          <a:stretch/>
        </p:blipFill>
        <p:spPr bwMode="auto">
          <a:xfrm>
            <a:off x="8113571" y="3667624"/>
            <a:ext cx="3136902" cy="270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08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solidFill>
                  <a:schemeClr val="accent1">
                    <a:lumMod val="40000"/>
                    <a:lumOff val="60000"/>
                  </a:schemeClr>
                </a:solidFill>
              </a:rPr>
              <a:t>Numerical Representations</a:t>
            </a:r>
            <a:endParaRPr lang="en-US" dirty="0"/>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57</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3075708"/>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In order to handle categorical variables in our dataset, we can apply encoding techniques to convert them into numerical representations. There are several methods available for encoding, such as one-hot encoding or label encoding.</a:t>
            </a:r>
          </a:p>
          <a:p>
            <a:pPr marL="0" indent="0" algn="l">
              <a:buNone/>
            </a:pPr>
            <a:r>
              <a:rPr lang="en-US" sz="2000" b="0" i="0" dirty="0">
                <a:solidFill>
                  <a:srgbClr val="000000"/>
                </a:solidFill>
                <a:effectLst/>
                <a:ea typeface="Calibri" panose="020F0502020204030204" pitchFamily="34" charset="0"/>
              </a:rPr>
              <a:t>One-hot encoding creates binary columns for each unique category, representing the presence or absence of that category in each observation. Label encoding, on the other hand, assigns a numeric label to each unique category.</a:t>
            </a:r>
          </a:p>
          <a:p>
            <a:pPr marL="0" indent="0" algn="l">
              <a:buNone/>
            </a:pPr>
            <a:r>
              <a:rPr lang="en-US" sz="2000" b="0" i="0" dirty="0">
                <a:solidFill>
                  <a:srgbClr val="000000"/>
                </a:solidFill>
                <a:effectLst/>
                <a:ea typeface="Calibri" panose="020F0502020204030204" pitchFamily="34" charset="0"/>
              </a:rPr>
              <a:t>However, in the current dataset, there is no need to perform any encoding because the variables are already in numeric format and do not contain categorical data. Therefore, there is no requirement for applying encoding techniques in this particular dataset.</a:t>
            </a:r>
            <a:endParaRPr lang="en-US" sz="2800" dirty="0">
              <a:ea typeface="Calibri" panose="020F0502020204030204" pitchFamily="34" charset="0"/>
            </a:endParaRPr>
          </a:p>
        </p:txBody>
      </p:sp>
      <p:pic>
        <p:nvPicPr>
          <p:cNvPr id="46082" name="Picture 2" descr="How Images Are Stored in a Computer | Grayscale &amp; RGB">
            <a:extLst>
              <a:ext uri="{FF2B5EF4-FFF2-40B4-BE49-F238E27FC236}">
                <a16:creationId xmlns:a16="http://schemas.microsoft.com/office/drawing/2014/main" id="{81CF9520-D8CE-AA3C-9A04-BCB1E974F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57" t="5995" r="14386" b="10425"/>
          <a:stretch/>
        </p:blipFill>
        <p:spPr bwMode="auto">
          <a:xfrm>
            <a:off x="5077643" y="3875809"/>
            <a:ext cx="2036713"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38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Correlation</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58</a:t>
            </a:fld>
            <a:endParaRPr lang="tr-TR"/>
          </a:p>
        </p:txBody>
      </p:sp>
    </p:spTree>
    <p:extLst>
      <p:ext uri="{BB962C8B-B14F-4D97-AF65-F5344CB8AC3E}">
        <p14:creationId xmlns:p14="http://schemas.microsoft.com/office/powerpoint/2010/main" val="124592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t>Correlation</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59</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1154545"/>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Heatmaps are a popular visualization method for displaying the correlation matrix, which depicts the relationships between variables using a color scale. Darker colors represent higher positive correlations, while lighter colors indicate higher negative correlations.</a:t>
            </a:r>
            <a:endParaRPr lang="en-US" sz="2800" dirty="0">
              <a:ea typeface="Calibri" panose="020F0502020204030204" pitchFamily="34" charset="0"/>
            </a:endParaRPr>
          </a:p>
        </p:txBody>
      </p:sp>
      <p:pic>
        <p:nvPicPr>
          <p:cNvPr id="5" name="Resim 4">
            <a:extLst>
              <a:ext uri="{FF2B5EF4-FFF2-40B4-BE49-F238E27FC236}">
                <a16:creationId xmlns:a16="http://schemas.microsoft.com/office/drawing/2014/main" id="{355353DB-20CF-976D-4ED3-9B5CBD44068E}"/>
              </a:ext>
            </a:extLst>
          </p:cNvPr>
          <p:cNvPicPr>
            <a:picLocks noChangeAspect="1"/>
          </p:cNvPicPr>
          <p:nvPr/>
        </p:nvPicPr>
        <p:blipFill rotWithShape="1">
          <a:blip r:embed="rId3"/>
          <a:srcRect t="13880" b="17269"/>
          <a:stretch/>
        </p:blipFill>
        <p:spPr>
          <a:xfrm>
            <a:off x="2652849" y="2401455"/>
            <a:ext cx="6886301" cy="3556000"/>
          </a:xfrm>
          <a:prstGeom prst="rect">
            <a:avLst/>
          </a:prstGeom>
        </p:spPr>
      </p:pic>
    </p:spTree>
    <p:extLst>
      <p:ext uri="{BB962C8B-B14F-4D97-AF65-F5344CB8AC3E}">
        <p14:creationId xmlns:p14="http://schemas.microsoft.com/office/powerpoint/2010/main" val="4157419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rtl="0">
              <a:lnSpc>
                <a:spcPct val="90000"/>
              </a:lnSpc>
            </a:pPr>
            <a:r>
              <a:rPr lang="en-US" dirty="0"/>
              <a:t>Data Collection</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6</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09"/>
            <a:ext cx="11795759" cy="5109441"/>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pH Value: </a:t>
            </a:r>
            <a:r>
              <a:rPr lang="en-US" sz="2000" dirty="0"/>
              <a:t>pH is a crucial parameter for assessing the acid-base balance of water and determining its acidic or alkaline nature. The World Health Organization (WHO) recommends a maximum permissible pH range of 6.5 to 8.5 for water. The investigation results fall within the WHO standards, with values ranging from 6.52 to 6.83.</a:t>
            </a:r>
            <a:endParaRPr lang="tr-TR" sz="2000" dirty="0"/>
          </a:p>
          <a:p>
            <a:pPr marL="0" indent="0">
              <a:buNone/>
            </a:pPr>
            <a:endParaRPr lang="en-US" sz="2000" dirty="0"/>
          </a:p>
          <a:p>
            <a:pPr marL="0" indent="0">
              <a:buNone/>
            </a:pPr>
            <a:r>
              <a:rPr lang="en-US" sz="2000" b="1" dirty="0"/>
              <a:t>Hardness: </a:t>
            </a:r>
            <a:r>
              <a:rPr lang="en-US" sz="2000" dirty="0"/>
              <a:t>Hardness in water is primarily caused by the presence of calcium and magnesium salts, which dissolve from geological deposits as water travels through them. The duration of contact between water and hardness-producing materials determines the level of hardness in the water. Hardness was originally defined based on the water's capacity to precipitate soap due to the presence of calcium and magnesium.</a:t>
            </a:r>
            <a:endParaRPr lang="tr-TR" sz="2000" dirty="0"/>
          </a:p>
          <a:p>
            <a:pPr marL="0" indent="0">
              <a:buNone/>
            </a:pPr>
            <a:endParaRPr lang="en-US" sz="2000" dirty="0"/>
          </a:p>
          <a:p>
            <a:pPr marL="0" indent="0">
              <a:buNone/>
            </a:pPr>
            <a:r>
              <a:rPr lang="en-US" sz="2000" b="1" dirty="0"/>
              <a:t>Total Dissolved Solids (TDS): </a:t>
            </a:r>
            <a:r>
              <a:rPr lang="en-US" sz="2000" dirty="0"/>
              <a:t>Water can dissolve various inorganic and organic minerals or salts such as potassium, calcium, sodium, bicarbonates, chlorides, magnesium, and sulfates. These minerals can impart an undesirable taste and diluted appearance to water. TDS is an important parameter for water use. The desirable limit for TDS in drinking water is 500 mg/L, with a maximum limit of 1000 mg/L.</a:t>
            </a:r>
            <a:endParaRPr lang="tr-TR" sz="2000" dirty="0"/>
          </a:p>
        </p:txBody>
      </p:sp>
    </p:spTree>
    <p:extLst>
      <p:ext uri="{BB962C8B-B14F-4D97-AF65-F5344CB8AC3E}">
        <p14:creationId xmlns:p14="http://schemas.microsoft.com/office/powerpoint/2010/main" val="660378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60</a:t>
            </a:fld>
            <a:endParaRPr lang="tr-TR" dirty="0">
              <a:solidFill>
                <a:schemeClr val="tx1"/>
              </a:solidFill>
            </a:endParaRPr>
          </a:p>
        </p:txBody>
      </p:sp>
      <p:pic>
        <p:nvPicPr>
          <p:cNvPr id="5" name="Resim 4">
            <a:extLst>
              <a:ext uri="{FF2B5EF4-FFF2-40B4-BE49-F238E27FC236}">
                <a16:creationId xmlns:a16="http://schemas.microsoft.com/office/drawing/2014/main" id="{89B75051-C91B-1A9D-AF65-86764D36313A}"/>
              </a:ext>
            </a:extLst>
          </p:cNvPr>
          <p:cNvPicPr>
            <a:picLocks noChangeAspect="1"/>
          </p:cNvPicPr>
          <p:nvPr/>
        </p:nvPicPr>
        <p:blipFill>
          <a:blip r:embed="rId3"/>
          <a:stretch>
            <a:fillRect/>
          </a:stretch>
        </p:blipFill>
        <p:spPr>
          <a:xfrm>
            <a:off x="1313782" y="92360"/>
            <a:ext cx="9564435" cy="3886742"/>
          </a:xfrm>
          <a:prstGeom prst="rect">
            <a:avLst/>
          </a:prstGeom>
        </p:spPr>
      </p:pic>
      <p:pic>
        <p:nvPicPr>
          <p:cNvPr id="50178" name="Picture 2">
            <a:extLst>
              <a:ext uri="{FF2B5EF4-FFF2-40B4-BE49-F238E27FC236}">
                <a16:creationId xmlns:a16="http://schemas.microsoft.com/office/drawing/2014/main" id="{0A5462CF-7309-869D-B18A-505489319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175" y="3979102"/>
            <a:ext cx="10529647" cy="253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774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61</a:t>
            </a:fld>
            <a:endParaRPr lang="tr-TR" dirty="0">
              <a:solidFill>
                <a:schemeClr val="tx1"/>
              </a:solidFill>
            </a:endParaRPr>
          </a:p>
        </p:txBody>
      </p:sp>
      <p:pic>
        <p:nvPicPr>
          <p:cNvPr id="3" name="Resim 2">
            <a:extLst>
              <a:ext uri="{FF2B5EF4-FFF2-40B4-BE49-F238E27FC236}">
                <a16:creationId xmlns:a16="http://schemas.microsoft.com/office/drawing/2014/main" id="{78C877D2-3902-02A1-D493-0C9703232C44}"/>
              </a:ext>
            </a:extLst>
          </p:cNvPr>
          <p:cNvPicPr>
            <a:picLocks noChangeAspect="1"/>
          </p:cNvPicPr>
          <p:nvPr/>
        </p:nvPicPr>
        <p:blipFill>
          <a:blip r:embed="rId3"/>
          <a:stretch>
            <a:fillRect/>
          </a:stretch>
        </p:blipFill>
        <p:spPr>
          <a:xfrm>
            <a:off x="1312987" y="136525"/>
            <a:ext cx="9564435" cy="1476581"/>
          </a:xfrm>
          <a:prstGeom prst="rect">
            <a:avLst/>
          </a:prstGeom>
        </p:spPr>
      </p:pic>
      <p:pic>
        <p:nvPicPr>
          <p:cNvPr id="51202" name="Picture 2">
            <a:extLst>
              <a:ext uri="{FF2B5EF4-FFF2-40B4-BE49-F238E27FC236}">
                <a16:creationId xmlns:a16="http://schemas.microsoft.com/office/drawing/2014/main" id="{0A79A202-2084-73C5-960E-5CE53D3DC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813" y="1701181"/>
            <a:ext cx="5340784" cy="512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678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62</a:t>
            </a:fld>
            <a:endParaRPr lang="tr-TR" dirty="0">
              <a:solidFill>
                <a:schemeClr val="tx1"/>
              </a:solidFill>
            </a:endParaRPr>
          </a:p>
        </p:txBody>
      </p:sp>
      <p:pic>
        <p:nvPicPr>
          <p:cNvPr id="3" name="Resim 2">
            <a:extLst>
              <a:ext uri="{FF2B5EF4-FFF2-40B4-BE49-F238E27FC236}">
                <a16:creationId xmlns:a16="http://schemas.microsoft.com/office/drawing/2014/main" id="{B85095B5-E730-AB43-456C-586D23F2F441}"/>
              </a:ext>
            </a:extLst>
          </p:cNvPr>
          <p:cNvPicPr>
            <a:picLocks noChangeAspect="1"/>
          </p:cNvPicPr>
          <p:nvPr/>
        </p:nvPicPr>
        <p:blipFill>
          <a:blip r:embed="rId3"/>
          <a:stretch>
            <a:fillRect/>
          </a:stretch>
        </p:blipFill>
        <p:spPr>
          <a:xfrm>
            <a:off x="1318546" y="73888"/>
            <a:ext cx="9554908" cy="657317"/>
          </a:xfrm>
          <a:prstGeom prst="rect">
            <a:avLst/>
          </a:prstGeom>
        </p:spPr>
      </p:pic>
      <p:pic>
        <p:nvPicPr>
          <p:cNvPr id="52226" name="Picture 2">
            <a:extLst>
              <a:ext uri="{FF2B5EF4-FFF2-40B4-BE49-F238E27FC236}">
                <a16:creationId xmlns:a16="http://schemas.microsoft.com/office/drawing/2014/main" id="{5DD64EF8-A550-B137-B277-B0D0163A4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3095" y="731205"/>
            <a:ext cx="5145809" cy="599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905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Machine Learning Algorithms</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63</a:t>
            </a:fld>
            <a:endParaRPr lang="tr-TR"/>
          </a:p>
        </p:txBody>
      </p:sp>
    </p:spTree>
    <p:extLst>
      <p:ext uri="{BB962C8B-B14F-4D97-AF65-F5344CB8AC3E}">
        <p14:creationId xmlns:p14="http://schemas.microsoft.com/office/powerpoint/2010/main" val="844058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64</a:t>
            </a:fld>
            <a:endParaRPr lang="tr-TR" dirty="0">
              <a:solidFill>
                <a:schemeClr val="tx1"/>
              </a:solidFill>
            </a:endParaRPr>
          </a:p>
        </p:txBody>
      </p:sp>
      <p:pic>
        <p:nvPicPr>
          <p:cNvPr id="3" name="Resim 2">
            <a:extLst>
              <a:ext uri="{FF2B5EF4-FFF2-40B4-BE49-F238E27FC236}">
                <a16:creationId xmlns:a16="http://schemas.microsoft.com/office/drawing/2014/main" id="{3A1FE2B7-BBFE-84A6-56FC-D67ACF412886}"/>
              </a:ext>
            </a:extLst>
          </p:cNvPr>
          <p:cNvPicPr>
            <a:picLocks noChangeAspect="1"/>
          </p:cNvPicPr>
          <p:nvPr/>
        </p:nvPicPr>
        <p:blipFill>
          <a:blip r:embed="rId3"/>
          <a:stretch>
            <a:fillRect/>
          </a:stretch>
        </p:blipFill>
        <p:spPr>
          <a:xfrm>
            <a:off x="1323309" y="53405"/>
            <a:ext cx="9545382" cy="838317"/>
          </a:xfrm>
          <a:prstGeom prst="rect">
            <a:avLst/>
          </a:prstGeom>
        </p:spPr>
      </p:pic>
      <p:pic>
        <p:nvPicPr>
          <p:cNvPr id="5" name="Resim 4">
            <a:extLst>
              <a:ext uri="{FF2B5EF4-FFF2-40B4-BE49-F238E27FC236}">
                <a16:creationId xmlns:a16="http://schemas.microsoft.com/office/drawing/2014/main" id="{9F71B598-79AD-AE7A-BE1F-183DE4147A3D}"/>
              </a:ext>
            </a:extLst>
          </p:cNvPr>
          <p:cNvPicPr>
            <a:picLocks noChangeAspect="1"/>
          </p:cNvPicPr>
          <p:nvPr/>
        </p:nvPicPr>
        <p:blipFill>
          <a:blip r:embed="rId4"/>
          <a:stretch>
            <a:fillRect/>
          </a:stretch>
        </p:blipFill>
        <p:spPr>
          <a:xfrm>
            <a:off x="1323309" y="910584"/>
            <a:ext cx="9545382" cy="362001"/>
          </a:xfrm>
          <a:prstGeom prst="rect">
            <a:avLst/>
          </a:prstGeom>
        </p:spPr>
      </p:pic>
      <p:pic>
        <p:nvPicPr>
          <p:cNvPr id="53250" name="Picture 2">
            <a:extLst>
              <a:ext uri="{FF2B5EF4-FFF2-40B4-BE49-F238E27FC236}">
                <a16:creationId xmlns:a16="http://schemas.microsoft.com/office/drawing/2014/main" id="{C890E347-77AC-0BD1-60A4-5C9B1F2C3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300" y="1316294"/>
            <a:ext cx="10053400" cy="2440044"/>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9B1E9698-7BA4-BB89-7607-5AEDA0CFE754}"/>
              </a:ext>
            </a:extLst>
          </p:cNvPr>
          <p:cNvPicPr>
            <a:picLocks noChangeAspect="1"/>
          </p:cNvPicPr>
          <p:nvPr/>
        </p:nvPicPr>
        <p:blipFill>
          <a:blip r:embed="rId6"/>
          <a:stretch>
            <a:fillRect/>
          </a:stretch>
        </p:blipFill>
        <p:spPr>
          <a:xfrm>
            <a:off x="1323309" y="3800048"/>
            <a:ext cx="9545382" cy="3057952"/>
          </a:xfrm>
          <a:prstGeom prst="rect">
            <a:avLst/>
          </a:prstGeom>
        </p:spPr>
      </p:pic>
    </p:spTree>
    <p:extLst>
      <p:ext uri="{BB962C8B-B14F-4D97-AF65-F5344CB8AC3E}">
        <p14:creationId xmlns:p14="http://schemas.microsoft.com/office/powerpoint/2010/main" val="1033446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Linear Regression</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65</a:t>
            </a:fld>
            <a:endParaRPr lang="tr-TR"/>
          </a:p>
        </p:txBody>
      </p:sp>
    </p:spTree>
    <p:extLst>
      <p:ext uri="{BB962C8B-B14F-4D97-AF65-F5344CB8AC3E}">
        <p14:creationId xmlns:p14="http://schemas.microsoft.com/office/powerpoint/2010/main" val="3784045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t>Linear Regression</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66</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2096654"/>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Linear regression is a statistical modeling technique that examines the linear relationship between a dependent variable and one or more independent variables. It is a machine learning algorithm commonly used for estimating the dependent variable based on a given set of independent variables. By fitting a linear equation to the observed data, linear regression enables the prediction or estimation of the dependent variable using the values of the independent variables. It is widely employed in various fields to analyze and understand the relationship between variables and make predictions based on that relationship.</a:t>
            </a:r>
            <a:endParaRPr lang="en-US" sz="2800" dirty="0">
              <a:ea typeface="Calibri" panose="020F0502020204030204" pitchFamily="34" charset="0"/>
            </a:endParaRPr>
          </a:p>
        </p:txBody>
      </p:sp>
      <p:pic>
        <p:nvPicPr>
          <p:cNvPr id="1026" name="Picture 2" descr="Simple Linear Regression, Cost Function &amp; Gradient Descent | by Sanathkumar  Sunkad | Analytics Vidhya | Medium">
            <a:extLst>
              <a:ext uri="{FF2B5EF4-FFF2-40B4-BE49-F238E27FC236}">
                <a16:creationId xmlns:a16="http://schemas.microsoft.com/office/drawing/2014/main" id="{6E25E30B-3CA0-FE1F-5052-D3F7364E7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127" y="3343564"/>
            <a:ext cx="4659745" cy="349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150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67</a:t>
            </a:fld>
            <a:endParaRPr lang="tr-TR" dirty="0">
              <a:solidFill>
                <a:schemeClr val="tx1"/>
              </a:solidFill>
            </a:endParaRPr>
          </a:p>
        </p:txBody>
      </p:sp>
      <p:pic>
        <p:nvPicPr>
          <p:cNvPr id="3" name="Resim 2">
            <a:extLst>
              <a:ext uri="{FF2B5EF4-FFF2-40B4-BE49-F238E27FC236}">
                <a16:creationId xmlns:a16="http://schemas.microsoft.com/office/drawing/2014/main" id="{DC27FAF7-0F0F-EDCF-231A-72B22B694FFB}"/>
              </a:ext>
            </a:extLst>
          </p:cNvPr>
          <p:cNvPicPr>
            <a:picLocks noChangeAspect="1"/>
          </p:cNvPicPr>
          <p:nvPr/>
        </p:nvPicPr>
        <p:blipFill>
          <a:blip r:embed="rId3"/>
          <a:stretch>
            <a:fillRect/>
          </a:stretch>
        </p:blipFill>
        <p:spPr>
          <a:xfrm>
            <a:off x="1328071" y="136525"/>
            <a:ext cx="9535856" cy="3943900"/>
          </a:xfrm>
          <a:prstGeom prst="rect">
            <a:avLst/>
          </a:prstGeom>
        </p:spPr>
      </p:pic>
      <p:pic>
        <p:nvPicPr>
          <p:cNvPr id="5" name="Resim 4">
            <a:extLst>
              <a:ext uri="{FF2B5EF4-FFF2-40B4-BE49-F238E27FC236}">
                <a16:creationId xmlns:a16="http://schemas.microsoft.com/office/drawing/2014/main" id="{9AB56AF4-307D-2E9A-CCAC-F8BC39CF4C68}"/>
              </a:ext>
            </a:extLst>
          </p:cNvPr>
          <p:cNvPicPr>
            <a:picLocks noChangeAspect="1"/>
          </p:cNvPicPr>
          <p:nvPr/>
        </p:nvPicPr>
        <p:blipFill>
          <a:blip r:embed="rId4"/>
          <a:stretch>
            <a:fillRect/>
          </a:stretch>
        </p:blipFill>
        <p:spPr>
          <a:xfrm>
            <a:off x="5181471" y="4196998"/>
            <a:ext cx="1829055" cy="2524477"/>
          </a:xfrm>
          <a:prstGeom prst="rect">
            <a:avLst/>
          </a:prstGeom>
        </p:spPr>
      </p:pic>
    </p:spTree>
    <p:extLst>
      <p:ext uri="{BB962C8B-B14F-4D97-AF65-F5344CB8AC3E}">
        <p14:creationId xmlns:p14="http://schemas.microsoft.com/office/powerpoint/2010/main" val="3222647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68</a:t>
            </a:fld>
            <a:endParaRPr lang="tr-TR" dirty="0">
              <a:solidFill>
                <a:schemeClr val="tx1"/>
              </a:solidFill>
            </a:endParaRPr>
          </a:p>
        </p:txBody>
      </p:sp>
      <p:pic>
        <p:nvPicPr>
          <p:cNvPr id="4" name="Resim 3">
            <a:extLst>
              <a:ext uri="{FF2B5EF4-FFF2-40B4-BE49-F238E27FC236}">
                <a16:creationId xmlns:a16="http://schemas.microsoft.com/office/drawing/2014/main" id="{D3681029-4C2B-2F10-4DFE-660EF564FC77}"/>
              </a:ext>
            </a:extLst>
          </p:cNvPr>
          <p:cNvPicPr>
            <a:picLocks noChangeAspect="1"/>
          </p:cNvPicPr>
          <p:nvPr/>
        </p:nvPicPr>
        <p:blipFill>
          <a:blip r:embed="rId3"/>
          <a:stretch>
            <a:fillRect/>
          </a:stretch>
        </p:blipFill>
        <p:spPr>
          <a:xfrm>
            <a:off x="490029" y="327500"/>
            <a:ext cx="11211942" cy="1960130"/>
          </a:xfrm>
          <a:prstGeom prst="rect">
            <a:avLst/>
          </a:prstGeom>
        </p:spPr>
      </p:pic>
      <p:sp>
        <p:nvSpPr>
          <p:cNvPr id="6" name="Metin kutusu 5">
            <a:extLst>
              <a:ext uri="{FF2B5EF4-FFF2-40B4-BE49-F238E27FC236}">
                <a16:creationId xmlns:a16="http://schemas.microsoft.com/office/drawing/2014/main" id="{D2BBB6AE-7E0D-8C78-0DAC-9384B58F4594}"/>
              </a:ext>
            </a:extLst>
          </p:cNvPr>
          <p:cNvSpPr txBox="1"/>
          <p:nvPr/>
        </p:nvSpPr>
        <p:spPr>
          <a:xfrm>
            <a:off x="198120" y="2429164"/>
            <a:ext cx="11795760" cy="3785652"/>
          </a:xfrm>
          <a:prstGeom prst="rect">
            <a:avLst/>
          </a:prstGeom>
          <a:noFill/>
        </p:spPr>
        <p:txBody>
          <a:bodyPr wrap="square" rtlCol="0">
            <a:spAutoFit/>
          </a:bodyPr>
          <a:lstStyle/>
          <a:p>
            <a:r>
              <a:rPr lang="tr-TR" sz="2000" dirty="0">
                <a:latin typeface="Calibri" panose="020F0502020204030204" pitchFamily="34" charset="0"/>
                <a:ea typeface="Calibri" panose="020F0502020204030204" pitchFamily="34" charset="0"/>
                <a:cs typeface="Calibri" panose="020F0502020204030204" pitchFamily="34" charset="0"/>
              </a:rPr>
              <a:t>T</a:t>
            </a:r>
            <a:r>
              <a:rPr lang="en-US" sz="2000" dirty="0">
                <a:latin typeface="Calibri" panose="020F0502020204030204" pitchFamily="34" charset="0"/>
                <a:ea typeface="Calibri" panose="020F0502020204030204" pitchFamily="34" charset="0"/>
                <a:cs typeface="Calibri" panose="020F0502020204030204" pitchFamily="34" charset="0"/>
              </a:rPr>
              <a:t>he given code snippet performs the following steps:</a:t>
            </a:r>
          </a:p>
          <a:p>
            <a:pPr marL="457200" indent="-457200">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Predictions are made on the training dataset (X_train) using the trained linear regression model (linearRegression). The predicted values are assigned to the variable y_train_pred.</a:t>
            </a:r>
          </a:p>
          <a:p>
            <a:pPr marL="457200" indent="-457200">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Predictions are made on the test dataset (X_test) using the same linear regression model. The predicted values are assigned to the variable y_test_pred.</a:t>
            </a:r>
          </a:p>
          <a:p>
            <a:pPr marL="457200" indent="-457200">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The training error is calculated by subtracting the predicted values (y_train_pred) from the actual values (y_train). The resulting error values are stored in the variable train_error.</a:t>
            </a:r>
          </a:p>
          <a:p>
            <a:pPr marL="457200" indent="-457200">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Similarly, the test error is calculated by subtracting the predicted values (y_test_pred) from the actual values (y_test). The test error values are stored in the variable test_error. In summary, the code computes the predicted values for the dependent variable based on the independent variables for both the training and test datasets. It then calculates the error values by comparing the predicted values with the actual values for evaluation purposes.</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2361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69</a:t>
            </a:fld>
            <a:endParaRPr lang="tr-TR" dirty="0">
              <a:solidFill>
                <a:schemeClr val="tx1"/>
              </a:solidFill>
            </a:endParaRPr>
          </a:p>
        </p:txBody>
      </p:sp>
      <p:pic>
        <p:nvPicPr>
          <p:cNvPr id="3" name="Resim 2">
            <a:extLst>
              <a:ext uri="{FF2B5EF4-FFF2-40B4-BE49-F238E27FC236}">
                <a16:creationId xmlns:a16="http://schemas.microsoft.com/office/drawing/2014/main" id="{B7BE3EE8-2C09-7497-6C63-6930DE16E9E7}"/>
              </a:ext>
            </a:extLst>
          </p:cNvPr>
          <p:cNvPicPr>
            <a:picLocks noChangeAspect="1"/>
          </p:cNvPicPr>
          <p:nvPr/>
        </p:nvPicPr>
        <p:blipFill>
          <a:blip r:embed="rId3"/>
          <a:stretch>
            <a:fillRect/>
          </a:stretch>
        </p:blipFill>
        <p:spPr>
          <a:xfrm>
            <a:off x="1313781" y="136525"/>
            <a:ext cx="9564435" cy="1648055"/>
          </a:xfrm>
          <a:prstGeom prst="rect">
            <a:avLst/>
          </a:prstGeom>
        </p:spPr>
      </p:pic>
      <p:pic>
        <p:nvPicPr>
          <p:cNvPr id="2050" name="Picture 2">
            <a:extLst>
              <a:ext uri="{FF2B5EF4-FFF2-40B4-BE49-F238E27FC236}">
                <a16:creationId xmlns:a16="http://schemas.microsoft.com/office/drawing/2014/main" id="{F3634BCA-D412-8BA1-9DE7-1E3D2C33F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68" y="2130371"/>
            <a:ext cx="4968010" cy="3880188"/>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A0A7B120-DE6C-CCC7-E983-52D610459028}"/>
              </a:ext>
            </a:extLst>
          </p:cNvPr>
          <p:cNvSpPr txBox="1"/>
          <p:nvPr/>
        </p:nvSpPr>
        <p:spPr>
          <a:xfrm>
            <a:off x="5169178" y="1784580"/>
            <a:ext cx="6939695" cy="5016758"/>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In the given code, the training and test error values (train_error and test_error) are combined into a single DataFrame called all_errors using the pd.concat() function. This allows for a comprehensive analysis of the error distribution across both datasets. Next, the error distribution is visualized using a histogram. The plt.hist() function is used to create the histogram, with all_errors as the input data and bins=20 specifying the number of bins or intervals to divide the data. Additional plotting functions (plt.xlabel(), plt.ylabel(), plt.title()) are used to set the labels and title for the plot, providing clarity and context to the visualization. Finally, plt.show() is called to display the histogram plot. The histogram allows for a visual assessment of the frequency or count of error values within each bin, enabling an understanding of the error distribution and potential patterns or outliers. This can provide insights into the performance and accuracy of the predictive model.</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604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rtl="0">
              <a:lnSpc>
                <a:spcPct val="90000"/>
              </a:lnSpc>
            </a:pPr>
            <a:r>
              <a:rPr lang="en-US" dirty="0"/>
              <a:t>Data Collection</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7</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09"/>
            <a:ext cx="11795759" cy="5109441"/>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Chloramines: </a:t>
            </a:r>
            <a:r>
              <a:rPr lang="en-US" sz="2000" dirty="0"/>
              <a:t>Chlorine and chloramine are commonly used disinfectants in public water systems. Chloramines are formed when ammonia is added to chlorine for treating drinking water. Chlorine levels up to 4 milligrams per liter (mg/L) or 4 parts per million (ppm) are considered safe in drinking water.</a:t>
            </a:r>
            <a:endParaRPr lang="tr-TR" sz="2000" dirty="0"/>
          </a:p>
          <a:p>
            <a:pPr marL="0" indent="0">
              <a:buNone/>
            </a:pPr>
            <a:endParaRPr lang="en-US" sz="2000" dirty="0"/>
          </a:p>
          <a:p>
            <a:pPr marL="0" indent="0">
              <a:buNone/>
            </a:pPr>
            <a:r>
              <a:rPr lang="en-US" sz="2000" b="1" dirty="0"/>
              <a:t>Sulfate: </a:t>
            </a:r>
            <a:r>
              <a:rPr lang="en-US" sz="2000" dirty="0"/>
              <a:t>Sulfates are naturally occurring substances found in minerals, soil, rocks, ambient air, groundwater, plants, and food. They are widely used in the chemical industry. In seawater, sulfate concentration is approximately 2,700 mg/L, while in most freshwater supplies, it ranges from 3 to 30 mg/L. Some locations may have higher concentrations of up to 1000 mg/L.</a:t>
            </a:r>
            <a:endParaRPr lang="tr-TR" sz="2000" dirty="0"/>
          </a:p>
          <a:p>
            <a:pPr marL="0" indent="0">
              <a:buNone/>
            </a:pPr>
            <a:endParaRPr lang="en-US" sz="2000" dirty="0"/>
          </a:p>
          <a:p>
            <a:pPr marL="0" indent="0">
              <a:buNone/>
            </a:pPr>
            <a:r>
              <a:rPr lang="en-US" sz="2000" b="1" dirty="0"/>
              <a:t>Conductivity: </a:t>
            </a:r>
            <a:r>
              <a:rPr lang="en-US" sz="2000" dirty="0"/>
              <a:t>Pure water is a poor conductor of electric current and acts as an insulator. However, the presence of ions in water increases its electrical conductivity. The amount of dissolved solids in water determines its electrical conductivity. According to WHO standards, the electrical conductivity (EC) value should not exceed 400 </a:t>
            </a:r>
            <a:r>
              <a:rPr lang="en-US" sz="2000" dirty="0" err="1"/>
              <a:t>μS</a:t>
            </a:r>
            <a:r>
              <a:rPr lang="en-US" sz="2000" dirty="0"/>
              <a:t>/cm.</a:t>
            </a:r>
            <a:endParaRPr lang="tr-TR" sz="2000" dirty="0"/>
          </a:p>
        </p:txBody>
      </p:sp>
    </p:spTree>
    <p:extLst>
      <p:ext uri="{BB962C8B-B14F-4D97-AF65-F5344CB8AC3E}">
        <p14:creationId xmlns:p14="http://schemas.microsoft.com/office/powerpoint/2010/main" val="2622455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70</a:t>
            </a:fld>
            <a:endParaRPr lang="tr-TR" dirty="0">
              <a:solidFill>
                <a:schemeClr val="tx1"/>
              </a:solidFill>
            </a:endParaRPr>
          </a:p>
        </p:txBody>
      </p:sp>
      <p:pic>
        <p:nvPicPr>
          <p:cNvPr id="4" name="Resim 3">
            <a:extLst>
              <a:ext uri="{FF2B5EF4-FFF2-40B4-BE49-F238E27FC236}">
                <a16:creationId xmlns:a16="http://schemas.microsoft.com/office/drawing/2014/main" id="{1409C3FD-9359-83D0-2657-B30421A2F499}"/>
              </a:ext>
            </a:extLst>
          </p:cNvPr>
          <p:cNvPicPr>
            <a:picLocks noChangeAspect="1"/>
          </p:cNvPicPr>
          <p:nvPr/>
        </p:nvPicPr>
        <p:blipFill>
          <a:blip r:embed="rId3"/>
          <a:stretch>
            <a:fillRect/>
          </a:stretch>
        </p:blipFill>
        <p:spPr>
          <a:xfrm>
            <a:off x="188976" y="651470"/>
            <a:ext cx="9545382" cy="1800476"/>
          </a:xfrm>
          <a:prstGeom prst="rect">
            <a:avLst/>
          </a:prstGeom>
        </p:spPr>
      </p:pic>
      <p:sp>
        <p:nvSpPr>
          <p:cNvPr id="9" name="Metin kutusu 8">
            <a:extLst>
              <a:ext uri="{FF2B5EF4-FFF2-40B4-BE49-F238E27FC236}">
                <a16:creationId xmlns:a16="http://schemas.microsoft.com/office/drawing/2014/main" id="{43D68FB6-B70D-B98C-E604-178061FD8050}"/>
              </a:ext>
            </a:extLst>
          </p:cNvPr>
          <p:cNvSpPr txBox="1"/>
          <p:nvPr/>
        </p:nvSpPr>
        <p:spPr>
          <a:xfrm>
            <a:off x="188976" y="3000183"/>
            <a:ext cx="11801856" cy="3477875"/>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In the given code, the actual values of the dependent variable from both the training and test datasets (y_train and y_test) are combined into a single array called y_combined using the np.concatenate() function. Similarly, the predicted values of the dependent variable from both datasets (y_train_pred and y_test_pred) are combined into y_pred_combined. A scatter plot is then created using plt.scatter() to visualize the relationship between the actual values and the estimated values. The y_combined array represents the actual values, while the y_pred_combined array represents the estimated values. The plt.xlabel(), plt.ylabel(), and plt.title() functions are used to set the labels for the x-axis, y-axis, and the title of the plot, respectively. This provides clear and informative labeling for the scatter plot. Finally, plt.show() is called to display the scatter plot, allowing for a visual comparison between the actual values and the estimated values. This plot can help assess the accuracy and performance of the linear regression model by examining how closely the estimated values align with the actual values.</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2">
            <a:extLst>
              <a:ext uri="{FF2B5EF4-FFF2-40B4-BE49-F238E27FC236}">
                <a16:creationId xmlns:a16="http://schemas.microsoft.com/office/drawing/2014/main" id="{69175B3D-F610-0B16-41CA-824CB5E20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467" y="18471"/>
            <a:ext cx="3960018" cy="306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363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71</a:t>
            </a:fld>
            <a:endParaRPr lang="tr-TR" dirty="0">
              <a:solidFill>
                <a:schemeClr val="tx1"/>
              </a:solidFill>
            </a:endParaRPr>
          </a:p>
        </p:txBody>
      </p:sp>
      <p:pic>
        <p:nvPicPr>
          <p:cNvPr id="3" name="Resim 2">
            <a:extLst>
              <a:ext uri="{FF2B5EF4-FFF2-40B4-BE49-F238E27FC236}">
                <a16:creationId xmlns:a16="http://schemas.microsoft.com/office/drawing/2014/main" id="{B1DFA7D2-1444-B168-6D4C-07723479802D}"/>
              </a:ext>
            </a:extLst>
          </p:cNvPr>
          <p:cNvPicPr>
            <a:picLocks noChangeAspect="1"/>
          </p:cNvPicPr>
          <p:nvPr/>
        </p:nvPicPr>
        <p:blipFill>
          <a:blip r:embed="rId3"/>
          <a:stretch>
            <a:fillRect/>
          </a:stretch>
        </p:blipFill>
        <p:spPr>
          <a:xfrm>
            <a:off x="648845" y="366877"/>
            <a:ext cx="10894310" cy="2300392"/>
          </a:xfrm>
          <a:prstGeom prst="rect">
            <a:avLst/>
          </a:prstGeom>
        </p:spPr>
      </p:pic>
      <p:sp>
        <p:nvSpPr>
          <p:cNvPr id="4" name="Metin kutusu 3">
            <a:extLst>
              <a:ext uri="{FF2B5EF4-FFF2-40B4-BE49-F238E27FC236}">
                <a16:creationId xmlns:a16="http://schemas.microsoft.com/office/drawing/2014/main" id="{0A54AD5C-5E69-DE0B-1818-1BCE7E4CEE14}"/>
              </a:ext>
            </a:extLst>
          </p:cNvPr>
          <p:cNvSpPr txBox="1"/>
          <p:nvPr/>
        </p:nvSpPr>
        <p:spPr>
          <a:xfrm>
            <a:off x="198120" y="2940030"/>
            <a:ext cx="11795760" cy="341632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 the provided code, the following metrics are calculated to evaluate the performance of the linear regression model:</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mean_absolute_error(y_test, y_test_pred): This function computes the mean absolute error (MAE) by taking the absolute difference between the actual values (y_test) and the predicted values (y_test_pred) for the test dataset.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mean_squared_error(y_test, y_test_pred): This function calculates the mean squared error (MSE) by computing the squared difference between the actual values (y_test) and the predicted values (y_test_pred) for the test dataset, and then taking the average.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r2_score(y_test, y_test_pred): This function calculates the R-squared score, also known as the coefficient of determination, which measures the proportion of the variance in the dependent variable (y_test) that can be explained by the independent variables (y_test_pred). It provides an indication of how well the linear regression model fits the data. The computed metrics are then printed using print() statements, displaying the MAE, MSE, and R-squared score for the model's predictions on the test dataset.</a:t>
            </a:r>
            <a:endParaRPr lang="tr-TR" dirty="0">
              <a:latin typeface="Calibri" panose="020F0502020204030204" pitchFamily="34" charset="0"/>
              <a:ea typeface="Calibri" panose="020F0502020204030204" pitchFamily="34" charset="0"/>
              <a:cs typeface="Calibri" panose="020F0502020204030204" pitchFamily="34" charset="0"/>
            </a:endParaRPr>
          </a:p>
        </p:txBody>
      </p:sp>
      <p:sp>
        <p:nvSpPr>
          <p:cNvPr id="2" name="Metin kutusu 1">
            <a:extLst>
              <a:ext uri="{FF2B5EF4-FFF2-40B4-BE49-F238E27FC236}">
                <a16:creationId xmlns:a16="http://schemas.microsoft.com/office/drawing/2014/main" id="{0652C028-9929-975F-B8E7-7A0E83600452}"/>
              </a:ext>
            </a:extLst>
          </p:cNvPr>
          <p:cNvSpPr txBox="1"/>
          <p:nvPr/>
        </p:nvSpPr>
        <p:spPr>
          <a:xfrm>
            <a:off x="8534400" y="6321365"/>
            <a:ext cx="356270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Now let's try to fix our score</a:t>
            </a:r>
            <a:r>
              <a:rPr lang="tr-TR" sz="2000" dirty="0">
                <a:latin typeface="Calibri" panose="020F0502020204030204" pitchFamily="34" charset="0"/>
                <a:ea typeface="Calibri" panose="020F0502020204030204" pitchFamily="34" charset="0"/>
                <a:cs typeface="Calibri" panose="020F0502020204030204" pitchFamily="34" charset="0"/>
              </a:rPr>
              <a:t>s</a:t>
            </a:r>
            <a:r>
              <a:rPr lang="en-US" sz="2000" dirty="0">
                <a:latin typeface="Calibri" panose="020F0502020204030204" pitchFamily="34" charset="0"/>
                <a:ea typeface="Calibri" panose="020F0502020204030204" pitchFamily="34" charset="0"/>
                <a:cs typeface="Calibri" panose="020F0502020204030204" pitchFamily="34" charset="0"/>
              </a:rPr>
              <a:t>.</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İkizkenar Üçgen 4">
            <a:extLst>
              <a:ext uri="{FF2B5EF4-FFF2-40B4-BE49-F238E27FC236}">
                <a16:creationId xmlns:a16="http://schemas.microsoft.com/office/drawing/2014/main" id="{E5053815-4726-9E86-32FC-B7CC94F9CF03}"/>
              </a:ext>
            </a:extLst>
          </p:cNvPr>
          <p:cNvSpPr/>
          <p:nvPr/>
        </p:nvSpPr>
        <p:spPr>
          <a:xfrm rot="5216308">
            <a:off x="8198157" y="6371250"/>
            <a:ext cx="353683" cy="3003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1562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72</a:t>
            </a:fld>
            <a:endParaRPr lang="tr-TR" dirty="0">
              <a:solidFill>
                <a:schemeClr val="tx1"/>
              </a:solidFill>
            </a:endParaRPr>
          </a:p>
        </p:txBody>
      </p:sp>
      <p:sp>
        <p:nvSpPr>
          <p:cNvPr id="3" name="Metin kutusu 2">
            <a:extLst>
              <a:ext uri="{FF2B5EF4-FFF2-40B4-BE49-F238E27FC236}">
                <a16:creationId xmlns:a16="http://schemas.microsoft.com/office/drawing/2014/main" id="{CC925517-F7F4-3F70-79F8-DC07FC9931B5}"/>
              </a:ext>
            </a:extLst>
          </p:cNvPr>
          <p:cNvSpPr txBox="1"/>
          <p:nvPr/>
        </p:nvSpPr>
        <p:spPr>
          <a:xfrm>
            <a:off x="3047999" y="504994"/>
            <a:ext cx="6096000" cy="400110"/>
          </a:xfrm>
          <a:prstGeom prst="rect">
            <a:avLst/>
          </a:prstGeom>
          <a:noFill/>
        </p:spPr>
        <p:txBody>
          <a:bodyPr wrap="square">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Linear Regression with Standard Deviations</a:t>
            </a:r>
          </a:p>
        </p:txBody>
      </p:sp>
      <p:pic>
        <p:nvPicPr>
          <p:cNvPr id="5" name="Resim 4">
            <a:extLst>
              <a:ext uri="{FF2B5EF4-FFF2-40B4-BE49-F238E27FC236}">
                <a16:creationId xmlns:a16="http://schemas.microsoft.com/office/drawing/2014/main" id="{AA9E2E3E-761E-17D1-62DF-8B9EB123E91B}"/>
              </a:ext>
            </a:extLst>
          </p:cNvPr>
          <p:cNvPicPr>
            <a:picLocks noChangeAspect="1"/>
          </p:cNvPicPr>
          <p:nvPr/>
        </p:nvPicPr>
        <p:blipFill>
          <a:blip r:embed="rId3"/>
          <a:stretch>
            <a:fillRect/>
          </a:stretch>
        </p:blipFill>
        <p:spPr>
          <a:xfrm>
            <a:off x="1309019" y="905104"/>
            <a:ext cx="9573961" cy="1867161"/>
          </a:xfrm>
          <a:prstGeom prst="rect">
            <a:avLst/>
          </a:prstGeom>
        </p:spPr>
      </p:pic>
      <p:sp>
        <p:nvSpPr>
          <p:cNvPr id="6" name="Metin kutusu 5">
            <a:extLst>
              <a:ext uri="{FF2B5EF4-FFF2-40B4-BE49-F238E27FC236}">
                <a16:creationId xmlns:a16="http://schemas.microsoft.com/office/drawing/2014/main" id="{3AC38AAE-90C3-B351-B85A-C2232B10A2F6}"/>
              </a:ext>
            </a:extLst>
          </p:cNvPr>
          <p:cNvSpPr txBox="1"/>
          <p:nvPr/>
        </p:nvSpPr>
        <p:spPr>
          <a:xfrm>
            <a:off x="3048000" y="3776660"/>
            <a:ext cx="6096000" cy="400110"/>
          </a:xfrm>
          <a:prstGeom prst="rect">
            <a:avLst/>
          </a:prstGeom>
          <a:noFill/>
        </p:spPr>
        <p:txBody>
          <a:bodyPr wrap="square">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Linear Regression with Polinomiyal Regression</a:t>
            </a:r>
          </a:p>
        </p:txBody>
      </p:sp>
      <p:pic>
        <p:nvPicPr>
          <p:cNvPr id="10" name="Resim 9">
            <a:extLst>
              <a:ext uri="{FF2B5EF4-FFF2-40B4-BE49-F238E27FC236}">
                <a16:creationId xmlns:a16="http://schemas.microsoft.com/office/drawing/2014/main" id="{E4917056-0948-6A09-37A2-28B3D78453A1}"/>
              </a:ext>
            </a:extLst>
          </p:cNvPr>
          <p:cNvPicPr>
            <a:picLocks noChangeAspect="1"/>
          </p:cNvPicPr>
          <p:nvPr/>
        </p:nvPicPr>
        <p:blipFill>
          <a:blip r:embed="rId4"/>
          <a:stretch>
            <a:fillRect/>
          </a:stretch>
        </p:blipFill>
        <p:spPr>
          <a:xfrm>
            <a:off x="1309019" y="4176770"/>
            <a:ext cx="9573961" cy="1238423"/>
          </a:xfrm>
          <a:prstGeom prst="rect">
            <a:avLst/>
          </a:prstGeom>
        </p:spPr>
      </p:pic>
    </p:spTree>
    <p:extLst>
      <p:ext uri="{BB962C8B-B14F-4D97-AF65-F5344CB8AC3E}">
        <p14:creationId xmlns:p14="http://schemas.microsoft.com/office/powerpoint/2010/main" val="2192694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Cross Validate</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sp>
        <p:nvSpPr>
          <p:cNvPr id="3" name="Alt Bilgi Yer Tutucusu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rtlCol="0"/>
          <a:lstStyle/>
          <a:p>
            <a:pPr lvl="0" rtl="0">
              <a:spcAft>
                <a:spcPts val="600"/>
              </a:spcAft>
            </a:pPr>
            <a:r>
              <a:rPr lang="en-US" dirty="0"/>
              <a:t>Term Project</a:t>
            </a:r>
          </a:p>
        </p:txBody>
      </p:sp>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73</a:t>
            </a:fld>
            <a:endParaRPr lang="tr-TR"/>
          </a:p>
        </p:txBody>
      </p:sp>
    </p:spTree>
    <p:extLst>
      <p:ext uri="{BB962C8B-B14F-4D97-AF65-F5344CB8AC3E}">
        <p14:creationId xmlns:p14="http://schemas.microsoft.com/office/powerpoint/2010/main" val="4069998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t>Cross Validate</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74</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461817"/>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Cross-validation is a technique employed to assess and evaluate the performance of a model.</a:t>
            </a:r>
            <a:endParaRPr lang="en-US" sz="2800" dirty="0">
              <a:ea typeface="Calibri" panose="020F0502020204030204" pitchFamily="34" charset="0"/>
            </a:endParaRPr>
          </a:p>
        </p:txBody>
      </p:sp>
      <p:pic>
        <p:nvPicPr>
          <p:cNvPr id="27650" name="Picture 2" descr="What is Cross-Validation?. Testing your machine learning models… | by  Mohammed Alhamid | Towards Data Science">
            <a:extLst>
              <a:ext uri="{FF2B5EF4-FFF2-40B4-BE49-F238E27FC236}">
                <a16:creationId xmlns:a16="http://schemas.microsoft.com/office/drawing/2014/main" id="{FA6A0E6D-C6FC-0A63-34C8-8496B11A9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217" y="1950837"/>
            <a:ext cx="8377566" cy="471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906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75</a:t>
            </a:fld>
            <a:endParaRPr lang="tr-TR" dirty="0">
              <a:solidFill>
                <a:schemeClr val="tx1"/>
              </a:solidFill>
            </a:endParaRPr>
          </a:p>
        </p:txBody>
      </p:sp>
      <p:pic>
        <p:nvPicPr>
          <p:cNvPr id="3" name="Resim 2">
            <a:extLst>
              <a:ext uri="{FF2B5EF4-FFF2-40B4-BE49-F238E27FC236}">
                <a16:creationId xmlns:a16="http://schemas.microsoft.com/office/drawing/2014/main" id="{E6F862AD-04B6-3967-8D38-170D336CB480}"/>
              </a:ext>
            </a:extLst>
          </p:cNvPr>
          <p:cNvPicPr>
            <a:picLocks noChangeAspect="1"/>
          </p:cNvPicPr>
          <p:nvPr/>
        </p:nvPicPr>
        <p:blipFill>
          <a:blip r:embed="rId3"/>
          <a:stretch>
            <a:fillRect/>
          </a:stretch>
        </p:blipFill>
        <p:spPr>
          <a:xfrm>
            <a:off x="1309019" y="156706"/>
            <a:ext cx="9573961" cy="6544588"/>
          </a:xfrm>
          <a:prstGeom prst="rect">
            <a:avLst/>
          </a:prstGeom>
        </p:spPr>
      </p:pic>
    </p:spTree>
    <p:extLst>
      <p:ext uri="{BB962C8B-B14F-4D97-AF65-F5344CB8AC3E}">
        <p14:creationId xmlns:p14="http://schemas.microsoft.com/office/powerpoint/2010/main" val="4099047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76</a:t>
            </a:fld>
            <a:endParaRPr lang="tr-TR" dirty="0">
              <a:solidFill>
                <a:schemeClr val="tx1"/>
              </a:solidFill>
            </a:endParaRPr>
          </a:p>
        </p:txBody>
      </p:sp>
      <p:pic>
        <p:nvPicPr>
          <p:cNvPr id="3" name="Resim 2">
            <a:extLst>
              <a:ext uri="{FF2B5EF4-FFF2-40B4-BE49-F238E27FC236}">
                <a16:creationId xmlns:a16="http://schemas.microsoft.com/office/drawing/2014/main" id="{4C109697-6DF4-5B88-DB07-27096419FF90}"/>
              </a:ext>
            </a:extLst>
          </p:cNvPr>
          <p:cNvPicPr>
            <a:picLocks noChangeAspect="1"/>
          </p:cNvPicPr>
          <p:nvPr/>
        </p:nvPicPr>
        <p:blipFill>
          <a:blip r:embed="rId3"/>
          <a:stretch>
            <a:fillRect/>
          </a:stretch>
        </p:blipFill>
        <p:spPr>
          <a:xfrm>
            <a:off x="1304256" y="814022"/>
            <a:ext cx="9583487" cy="5229955"/>
          </a:xfrm>
          <a:prstGeom prst="rect">
            <a:avLst/>
          </a:prstGeom>
        </p:spPr>
      </p:pic>
    </p:spTree>
    <p:extLst>
      <p:ext uri="{BB962C8B-B14F-4D97-AF65-F5344CB8AC3E}">
        <p14:creationId xmlns:p14="http://schemas.microsoft.com/office/powerpoint/2010/main" val="3091384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tr-TR" dirty="0"/>
              <a:t>KNN</a:t>
            </a:r>
            <a:endParaRPr lang="en-US" dirty="0"/>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77</a:t>
            </a:fld>
            <a:endParaRPr lang="tr-TR"/>
          </a:p>
        </p:txBody>
      </p:sp>
    </p:spTree>
    <p:extLst>
      <p:ext uri="{BB962C8B-B14F-4D97-AF65-F5344CB8AC3E}">
        <p14:creationId xmlns:p14="http://schemas.microsoft.com/office/powerpoint/2010/main" val="4222426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tr-TR" dirty="0"/>
              <a:t>KNN</a:t>
            </a:r>
            <a:endParaRPr lang="en-US" dirty="0"/>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78</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3084945"/>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K-Nearest Neighbors (KNN) is a machine learning algorithm that can be used for both classification and regression tasks. It operates based on the concept of proximity or closeness between data points. In classification, KNN determines the class of a new data point by considering the classes of its K nearest neighbors. The class that appears most frequently among the K nearest neighbors is assigned to the new data point. In regression, KNN estimates the value of a target variable for a new data point by averaging or taking the weighted average of the target variable values of its K nearest neighbors. KNN relies on the assumption that similar instances or data points tend to have similar outputs or labels. It is a non-parametric algorithm, meaning it does not make explicit assumptions about the underlying data distribution. KNN is simple and intuitive, making it widely used in various domains for pattern recognition, recommendation systems, and data analysis tasks.</a:t>
            </a:r>
            <a:endParaRPr lang="en-US" sz="2800" dirty="0">
              <a:ea typeface="Calibri" panose="020F0502020204030204" pitchFamily="34" charset="0"/>
            </a:endParaRPr>
          </a:p>
        </p:txBody>
      </p:sp>
      <p:pic>
        <p:nvPicPr>
          <p:cNvPr id="29698" name="Picture 2" descr="KNN from scratch with visualization | Kaggle">
            <a:extLst>
              <a:ext uri="{FF2B5EF4-FFF2-40B4-BE49-F238E27FC236}">
                <a16:creationId xmlns:a16="http://schemas.microsoft.com/office/drawing/2014/main" id="{75BFF1EF-9A21-9B5C-4CC0-D91C3EC1C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645" y="4331855"/>
            <a:ext cx="4980710" cy="2358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7146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79</a:t>
            </a:fld>
            <a:endParaRPr lang="tr-TR" dirty="0">
              <a:solidFill>
                <a:schemeClr val="tx1"/>
              </a:solidFill>
            </a:endParaRPr>
          </a:p>
        </p:txBody>
      </p:sp>
      <p:pic>
        <p:nvPicPr>
          <p:cNvPr id="3" name="Resim 2">
            <a:extLst>
              <a:ext uri="{FF2B5EF4-FFF2-40B4-BE49-F238E27FC236}">
                <a16:creationId xmlns:a16="http://schemas.microsoft.com/office/drawing/2014/main" id="{7D2C5134-AEB8-A57A-444E-DA49438A3151}"/>
              </a:ext>
            </a:extLst>
          </p:cNvPr>
          <p:cNvPicPr>
            <a:picLocks noChangeAspect="1"/>
          </p:cNvPicPr>
          <p:nvPr/>
        </p:nvPicPr>
        <p:blipFill>
          <a:blip r:embed="rId3"/>
          <a:stretch>
            <a:fillRect/>
          </a:stretch>
        </p:blipFill>
        <p:spPr>
          <a:xfrm>
            <a:off x="890128" y="434008"/>
            <a:ext cx="10405647" cy="2295058"/>
          </a:xfrm>
          <a:prstGeom prst="rect">
            <a:avLst/>
          </a:prstGeom>
        </p:spPr>
      </p:pic>
      <p:sp>
        <p:nvSpPr>
          <p:cNvPr id="4" name="Metin kutusu 3">
            <a:extLst>
              <a:ext uri="{FF2B5EF4-FFF2-40B4-BE49-F238E27FC236}">
                <a16:creationId xmlns:a16="http://schemas.microsoft.com/office/drawing/2014/main" id="{CA25E534-DF74-EFB1-D4D1-F750DF8B15C3}"/>
              </a:ext>
            </a:extLst>
          </p:cNvPr>
          <p:cNvSpPr txBox="1"/>
          <p:nvPr/>
        </p:nvSpPr>
        <p:spPr>
          <a:xfrm>
            <a:off x="195072" y="2946117"/>
            <a:ext cx="11795760" cy="3477875"/>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To ensure the proper application of the KNN algorithm, it is common practice to scale the features so that they have the same scale. This process, known as feature scaling or normalization, aims to bring each feature in the dataset to a consistent scale. Feature scaling is important because the KNN algorithm calculates distances between data points to determine their proximity. If the features have different scales, those with larger magnitudes can dominate the distance calculation and overshadow the contribution of features with smaller scales. By normalizing the features, each feature is transformed to a comparable range, preventing any feature from dominating the distance calculation solely due to its scale. Common methods for feature scaling include standardization and normalization. Standardization rescales the features to have a mean of zero and a standard deviation of one, while normalization scales the features to a specific range, such as between 0 and 1. By scaling the features to the same scale, the KNN algorithm can more effectively measure the similarity or closeness between data points based on all the features collectively, leading to more accurate and reliable results.</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03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rtl="0">
              <a:lnSpc>
                <a:spcPct val="90000"/>
              </a:lnSpc>
            </a:pPr>
            <a:r>
              <a:rPr lang="en-US" dirty="0"/>
              <a:t>Data Collection</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8</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09"/>
            <a:ext cx="11795759" cy="5109441"/>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Organic Carbon: </a:t>
            </a:r>
            <a:r>
              <a:rPr lang="en-US" sz="2000" dirty="0"/>
              <a:t>Total Organic Carbon (TOC) in water sources originates from decaying natural organic matter (NOM) as well as synthetic sources. TOC measures the overall carbon content in organic compounds present in pure water. The US Environmental Protection Agency (EPA) recommends a TOC level of less than 2 mg/L in treated/drinking water and less than 4 mg/L in source water used for treatment.</a:t>
            </a:r>
          </a:p>
          <a:p>
            <a:pPr marL="0" indent="0">
              <a:buNone/>
            </a:pPr>
            <a:endParaRPr lang="en-US" sz="2000" dirty="0"/>
          </a:p>
          <a:p>
            <a:pPr marL="0" indent="0">
              <a:buNone/>
            </a:pPr>
            <a:r>
              <a:rPr lang="en-US" sz="2000" b="1" dirty="0"/>
              <a:t>Trihalomethanes: </a:t>
            </a:r>
            <a:r>
              <a:rPr lang="en-US" sz="2000" dirty="0"/>
              <a:t>Trihalomethanes (THMs) are chemicals that may be found in water treated with chlorine. The concentration of THMs in drinking water varies based on the organic material content, the amount of chlorine used for treatment, and the water temperature. THM levels up to 80 ppb (parts per billion) are considered safe in drinking water.</a:t>
            </a:r>
          </a:p>
        </p:txBody>
      </p:sp>
    </p:spTree>
    <p:extLst>
      <p:ext uri="{BB962C8B-B14F-4D97-AF65-F5344CB8AC3E}">
        <p14:creationId xmlns:p14="http://schemas.microsoft.com/office/powerpoint/2010/main" val="35129925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80</a:t>
            </a:fld>
            <a:endParaRPr lang="tr-TR" dirty="0">
              <a:solidFill>
                <a:schemeClr val="tx1"/>
              </a:solidFill>
            </a:endParaRPr>
          </a:p>
        </p:txBody>
      </p:sp>
      <p:pic>
        <p:nvPicPr>
          <p:cNvPr id="3" name="Resim 2">
            <a:extLst>
              <a:ext uri="{FF2B5EF4-FFF2-40B4-BE49-F238E27FC236}">
                <a16:creationId xmlns:a16="http://schemas.microsoft.com/office/drawing/2014/main" id="{5110E4B7-62F7-35E7-EFB4-516448CD2103}"/>
              </a:ext>
            </a:extLst>
          </p:cNvPr>
          <p:cNvPicPr>
            <a:picLocks noChangeAspect="1"/>
          </p:cNvPicPr>
          <p:nvPr/>
        </p:nvPicPr>
        <p:blipFill>
          <a:blip r:embed="rId3"/>
          <a:stretch>
            <a:fillRect/>
          </a:stretch>
        </p:blipFill>
        <p:spPr>
          <a:xfrm>
            <a:off x="1313782" y="200993"/>
            <a:ext cx="9564435" cy="2867425"/>
          </a:xfrm>
          <a:prstGeom prst="rect">
            <a:avLst/>
          </a:prstGeom>
        </p:spPr>
      </p:pic>
      <p:pic>
        <p:nvPicPr>
          <p:cNvPr id="5" name="Resim 4">
            <a:extLst>
              <a:ext uri="{FF2B5EF4-FFF2-40B4-BE49-F238E27FC236}">
                <a16:creationId xmlns:a16="http://schemas.microsoft.com/office/drawing/2014/main" id="{DC72B2D7-A389-95E4-018A-4CBECFD9209F}"/>
              </a:ext>
            </a:extLst>
          </p:cNvPr>
          <p:cNvPicPr>
            <a:picLocks noChangeAspect="1"/>
          </p:cNvPicPr>
          <p:nvPr/>
        </p:nvPicPr>
        <p:blipFill>
          <a:blip r:embed="rId4"/>
          <a:stretch>
            <a:fillRect/>
          </a:stretch>
        </p:blipFill>
        <p:spPr>
          <a:xfrm>
            <a:off x="5935886" y="2421037"/>
            <a:ext cx="4942331" cy="4436963"/>
          </a:xfrm>
          <a:prstGeom prst="rect">
            <a:avLst/>
          </a:prstGeom>
        </p:spPr>
      </p:pic>
    </p:spTree>
    <p:extLst>
      <p:ext uri="{BB962C8B-B14F-4D97-AF65-F5344CB8AC3E}">
        <p14:creationId xmlns:p14="http://schemas.microsoft.com/office/powerpoint/2010/main" val="30449703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81</a:t>
            </a:fld>
            <a:endParaRPr lang="tr-TR" dirty="0">
              <a:solidFill>
                <a:schemeClr val="tx1"/>
              </a:solidFill>
            </a:endParaRPr>
          </a:p>
        </p:txBody>
      </p:sp>
      <p:pic>
        <p:nvPicPr>
          <p:cNvPr id="3" name="Resim 2">
            <a:extLst>
              <a:ext uri="{FF2B5EF4-FFF2-40B4-BE49-F238E27FC236}">
                <a16:creationId xmlns:a16="http://schemas.microsoft.com/office/drawing/2014/main" id="{BE996D7F-7ED8-A40B-AFB3-BE84DFFC98B9}"/>
              </a:ext>
            </a:extLst>
          </p:cNvPr>
          <p:cNvPicPr>
            <a:picLocks noChangeAspect="1"/>
          </p:cNvPicPr>
          <p:nvPr/>
        </p:nvPicPr>
        <p:blipFill>
          <a:blip r:embed="rId3"/>
          <a:stretch>
            <a:fillRect/>
          </a:stretch>
        </p:blipFill>
        <p:spPr>
          <a:xfrm>
            <a:off x="1323309" y="278039"/>
            <a:ext cx="9545382" cy="3610479"/>
          </a:xfrm>
          <a:prstGeom prst="rect">
            <a:avLst/>
          </a:prstGeom>
        </p:spPr>
      </p:pic>
      <p:sp>
        <p:nvSpPr>
          <p:cNvPr id="4" name="Metin kutusu 3">
            <a:extLst>
              <a:ext uri="{FF2B5EF4-FFF2-40B4-BE49-F238E27FC236}">
                <a16:creationId xmlns:a16="http://schemas.microsoft.com/office/drawing/2014/main" id="{CE808502-3CF4-C571-4470-2825FF83A930}"/>
              </a:ext>
            </a:extLst>
          </p:cNvPr>
          <p:cNvSpPr txBox="1"/>
          <p:nvPr/>
        </p:nvSpPr>
        <p:spPr>
          <a:xfrm>
            <a:off x="198120" y="3999049"/>
            <a:ext cx="11795760" cy="2246769"/>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Initial Results:</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Accuracy Score: 0.6173780487804879</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Precision Score: 0.6173780487804879</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Recall Score: 0.6173780487804879</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F1 Score: 0.6173780487804879</a:t>
            </a:r>
          </a:p>
          <a:p>
            <a:r>
              <a:rPr lang="en-US" sz="2000" dirty="0">
                <a:latin typeface="Calibri" panose="020F0502020204030204" pitchFamily="34" charset="0"/>
                <a:ea typeface="Calibri" panose="020F0502020204030204" pitchFamily="34" charset="0"/>
                <a:cs typeface="Calibri" panose="020F0502020204030204" pitchFamily="34" charset="0"/>
              </a:rPr>
              <a:t>The initial results show that the KNN model achieved an accuracy of approximately 0.62. Precision, recall, and F1 score are also around 0.62. These scores indicate that the model's performance is moderate.</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Metin kutusu 1">
            <a:extLst>
              <a:ext uri="{FF2B5EF4-FFF2-40B4-BE49-F238E27FC236}">
                <a16:creationId xmlns:a16="http://schemas.microsoft.com/office/drawing/2014/main" id="{6007B8BA-8F88-E934-4AA7-7FD5BC2A46B4}"/>
              </a:ext>
            </a:extLst>
          </p:cNvPr>
          <p:cNvSpPr txBox="1"/>
          <p:nvPr/>
        </p:nvSpPr>
        <p:spPr>
          <a:xfrm>
            <a:off x="8534400" y="6321365"/>
            <a:ext cx="356270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Now let's try to fix our score</a:t>
            </a:r>
            <a:r>
              <a:rPr lang="tr-TR" sz="2000" dirty="0">
                <a:latin typeface="Calibri" panose="020F0502020204030204" pitchFamily="34" charset="0"/>
                <a:ea typeface="Calibri" panose="020F0502020204030204" pitchFamily="34" charset="0"/>
                <a:cs typeface="Calibri" panose="020F0502020204030204" pitchFamily="34" charset="0"/>
              </a:rPr>
              <a:t>s</a:t>
            </a:r>
            <a:r>
              <a:rPr lang="en-US" sz="2000" dirty="0">
                <a:latin typeface="Calibri" panose="020F0502020204030204" pitchFamily="34" charset="0"/>
                <a:ea typeface="Calibri" panose="020F0502020204030204" pitchFamily="34" charset="0"/>
                <a:cs typeface="Calibri" panose="020F0502020204030204" pitchFamily="34" charset="0"/>
              </a:rPr>
              <a:t>.</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İkizkenar Üçgen 4">
            <a:extLst>
              <a:ext uri="{FF2B5EF4-FFF2-40B4-BE49-F238E27FC236}">
                <a16:creationId xmlns:a16="http://schemas.microsoft.com/office/drawing/2014/main" id="{8D91BBE1-7919-0E94-4400-58BBD0133D83}"/>
              </a:ext>
            </a:extLst>
          </p:cNvPr>
          <p:cNvSpPr/>
          <p:nvPr/>
        </p:nvSpPr>
        <p:spPr>
          <a:xfrm rot="5216308">
            <a:off x="8198157" y="6371250"/>
            <a:ext cx="353683" cy="3003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6772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82</a:t>
            </a:fld>
            <a:endParaRPr lang="tr-TR" dirty="0">
              <a:solidFill>
                <a:schemeClr val="tx1"/>
              </a:solidFill>
            </a:endParaRPr>
          </a:p>
        </p:txBody>
      </p:sp>
      <p:sp>
        <p:nvSpPr>
          <p:cNvPr id="2" name="Metin kutusu 1">
            <a:extLst>
              <a:ext uri="{FF2B5EF4-FFF2-40B4-BE49-F238E27FC236}">
                <a16:creationId xmlns:a16="http://schemas.microsoft.com/office/drawing/2014/main" id="{95AB1B6C-904D-25ED-73F8-FC7B48CE4C3C}"/>
              </a:ext>
            </a:extLst>
          </p:cNvPr>
          <p:cNvSpPr txBox="1"/>
          <p:nvPr/>
        </p:nvSpPr>
        <p:spPr>
          <a:xfrm>
            <a:off x="2646871" y="-63530"/>
            <a:ext cx="6898257" cy="400110"/>
          </a:xfrm>
          <a:prstGeom prst="rect">
            <a:avLst/>
          </a:prstGeom>
          <a:noFill/>
        </p:spPr>
        <p:txBody>
          <a:bodyPr wrap="square">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We use the scaling feature before applying KNN to our dataset</a:t>
            </a:r>
          </a:p>
        </p:txBody>
      </p:sp>
      <p:pic>
        <p:nvPicPr>
          <p:cNvPr id="5" name="Resim 4">
            <a:extLst>
              <a:ext uri="{FF2B5EF4-FFF2-40B4-BE49-F238E27FC236}">
                <a16:creationId xmlns:a16="http://schemas.microsoft.com/office/drawing/2014/main" id="{0A0FCDD0-4C1C-D706-CC42-26A354BB3E07}"/>
              </a:ext>
            </a:extLst>
          </p:cNvPr>
          <p:cNvPicPr>
            <a:picLocks noChangeAspect="1"/>
          </p:cNvPicPr>
          <p:nvPr/>
        </p:nvPicPr>
        <p:blipFill>
          <a:blip r:embed="rId3"/>
          <a:stretch>
            <a:fillRect/>
          </a:stretch>
        </p:blipFill>
        <p:spPr>
          <a:xfrm>
            <a:off x="1159143" y="336580"/>
            <a:ext cx="9873714" cy="5926197"/>
          </a:xfrm>
          <a:prstGeom prst="rect">
            <a:avLst/>
          </a:prstGeom>
        </p:spPr>
      </p:pic>
    </p:spTree>
    <p:extLst>
      <p:ext uri="{BB962C8B-B14F-4D97-AF65-F5344CB8AC3E}">
        <p14:creationId xmlns:p14="http://schemas.microsoft.com/office/powerpoint/2010/main" val="13780327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83</a:t>
            </a:fld>
            <a:endParaRPr lang="tr-TR" dirty="0">
              <a:solidFill>
                <a:schemeClr val="tx1"/>
              </a:solidFill>
            </a:endParaRPr>
          </a:p>
        </p:txBody>
      </p:sp>
      <p:sp>
        <p:nvSpPr>
          <p:cNvPr id="2" name="Metin kutusu 1">
            <a:extLst>
              <a:ext uri="{FF2B5EF4-FFF2-40B4-BE49-F238E27FC236}">
                <a16:creationId xmlns:a16="http://schemas.microsoft.com/office/drawing/2014/main" id="{0331BADE-BDBD-CF07-10BF-4E2D70E11D28}"/>
              </a:ext>
            </a:extLst>
          </p:cNvPr>
          <p:cNvSpPr txBox="1"/>
          <p:nvPr/>
        </p:nvSpPr>
        <p:spPr>
          <a:xfrm>
            <a:off x="198120" y="762691"/>
            <a:ext cx="11795760" cy="1631216"/>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To ensure the proper functioning of the KNN algorithm, it is commonly recommended to scale the features so that they have the same magnitude. This scaling process, known as feature normalization, helps standardize the features and bring them to a comparable scale. By normalizing the features, we can effectively represent each feature on an equal footing, preventing any feature from dominating the distance calculations in the KNN algorithm.</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Metin kutusu 2">
            <a:extLst>
              <a:ext uri="{FF2B5EF4-FFF2-40B4-BE49-F238E27FC236}">
                <a16:creationId xmlns:a16="http://schemas.microsoft.com/office/drawing/2014/main" id="{EE581037-B4D1-6852-38AE-54A2FDE7A655}"/>
              </a:ext>
            </a:extLst>
          </p:cNvPr>
          <p:cNvSpPr txBox="1"/>
          <p:nvPr/>
        </p:nvSpPr>
        <p:spPr>
          <a:xfrm>
            <a:off x="198120" y="2770052"/>
            <a:ext cx="11795760" cy="2554545"/>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Improved Results with Feature Scaling:</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Accuracy Score: 0.6722560975609756</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Precision Score: 0.6722560975609756</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Recall Score: 0.6722560975609756</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F1 Score: 0.6722560975609756</a:t>
            </a:r>
          </a:p>
          <a:p>
            <a:r>
              <a:rPr lang="en-US" sz="2000" dirty="0">
                <a:latin typeface="Calibri" panose="020F0502020204030204" pitchFamily="34" charset="0"/>
                <a:ea typeface="Calibri" panose="020F0502020204030204" pitchFamily="34" charset="0"/>
                <a:cs typeface="Calibri" panose="020F0502020204030204" pitchFamily="34" charset="0"/>
              </a:rPr>
              <a:t>After applying feature scaling to the dataset, the model's performance improved. The accuracy, precision, recall, and F1 score increased to approximately 0.67. This indicates that scaling the features helped the model to make more accurate predictions.</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87841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84</a:t>
            </a:fld>
            <a:endParaRPr lang="tr-TR" dirty="0">
              <a:solidFill>
                <a:schemeClr val="tx1"/>
              </a:solidFill>
            </a:endParaRPr>
          </a:p>
        </p:txBody>
      </p:sp>
      <p:pic>
        <p:nvPicPr>
          <p:cNvPr id="4" name="Resim 3">
            <a:extLst>
              <a:ext uri="{FF2B5EF4-FFF2-40B4-BE49-F238E27FC236}">
                <a16:creationId xmlns:a16="http://schemas.microsoft.com/office/drawing/2014/main" id="{97EC086C-A754-EFBE-C2DB-67544F37B38F}"/>
              </a:ext>
            </a:extLst>
          </p:cNvPr>
          <p:cNvPicPr>
            <a:picLocks noChangeAspect="1"/>
          </p:cNvPicPr>
          <p:nvPr/>
        </p:nvPicPr>
        <p:blipFill>
          <a:blip r:embed="rId3"/>
          <a:stretch>
            <a:fillRect/>
          </a:stretch>
        </p:blipFill>
        <p:spPr>
          <a:xfrm>
            <a:off x="1304255" y="252879"/>
            <a:ext cx="9583487" cy="1038370"/>
          </a:xfrm>
          <a:prstGeom prst="rect">
            <a:avLst/>
          </a:prstGeom>
        </p:spPr>
      </p:pic>
      <p:pic>
        <p:nvPicPr>
          <p:cNvPr id="6" name="Resim 5">
            <a:extLst>
              <a:ext uri="{FF2B5EF4-FFF2-40B4-BE49-F238E27FC236}">
                <a16:creationId xmlns:a16="http://schemas.microsoft.com/office/drawing/2014/main" id="{2D9EBB31-F927-90C1-9093-03B191CF92A2}"/>
              </a:ext>
            </a:extLst>
          </p:cNvPr>
          <p:cNvPicPr>
            <a:picLocks noChangeAspect="1"/>
          </p:cNvPicPr>
          <p:nvPr/>
        </p:nvPicPr>
        <p:blipFill>
          <a:blip r:embed="rId4"/>
          <a:stretch>
            <a:fillRect/>
          </a:stretch>
        </p:blipFill>
        <p:spPr>
          <a:xfrm>
            <a:off x="10305009" y="304635"/>
            <a:ext cx="530977" cy="932448"/>
          </a:xfrm>
          <a:prstGeom prst="rect">
            <a:avLst/>
          </a:prstGeom>
        </p:spPr>
      </p:pic>
      <p:pic>
        <p:nvPicPr>
          <p:cNvPr id="10" name="Resim 9">
            <a:extLst>
              <a:ext uri="{FF2B5EF4-FFF2-40B4-BE49-F238E27FC236}">
                <a16:creationId xmlns:a16="http://schemas.microsoft.com/office/drawing/2014/main" id="{DC4160AC-B317-9437-1A0C-E74AE6F8CEFA}"/>
              </a:ext>
            </a:extLst>
          </p:cNvPr>
          <p:cNvPicPr>
            <a:picLocks noChangeAspect="1"/>
          </p:cNvPicPr>
          <p:nvPr/>
        </p:nvPicPr>
        <p:blipFill>
          <a:blip r:embed="rId5"/>
          <a:stretch>
            <a:fillRect/>
          </a:stretch>
        </p:blipFill>
        <p:spPr>
          <a:xfrm>
            <a:off x="1323307" y="1250023"/>
            <a:ext cx="9545382" cy="514422"/>
          </a:xfrm>
          <a:prstGeom prst="rect">
            <a:avLst/>
          </a:prstGeom>
        </p:spPr>
      </p:pic>
      <p:pic>
        <p:nvPicPr>
          <p:cNvPr id="12" name="Resim 11">
            <a:extLst>
              <a:ext uri="{FF2B5EF4-FFF2-40B4-BE49-F238E27FC236}">
                <a16:creationId xmlns:a16="http://schemas.microsoft.com/office/drawing/2014/main" id="{66FD205B-CECE-86B5-BF3C-F9371E31EE5B}"/>
              </a:ext>
            </a:extLst>
          </p:cNvPr>
          <p:cNvPicPr>
            <a:picLocks noChangeAspect="1"/>
          </p:cNvPicPr>
          <p:nvPr/>
        </p:nvPicPr>
        <p:blipFill>
          <a:blip r:embed="rId6"/>
          <a:stretch>
            <a:fillRect/>
          </a:stretch>
        </p:blipFill>
        <p:spPr>
          <a:xfrm>
            <a:off x="8977321" y="1333724"/>
            <a:ext cx="1858665" cy="352740"/>
          </a:xfrm>
          <a:prstGeom prst="rect">
            <a:avLst/>
          </a:prstGeom>
        </p:spPr>
      </p:pic>
      <p:pic>
        <p:nvPicPr>
          <p:cNvPr id="14" name="Resim 13">
            <a:extLst>
              <a:ext uri="{FF2B5EF4-FFF2-40B4-BE49-F238E27FC236}">
                <a16:creationId xmlns:a16="http://schemas.microsoft.com/office/drawing/2014/main" id="{71155830-CED4-48EA-5AC3-2377DC92EEA6}"/>
              </a:ext>
            </a:extLst>
          </p:cNvPr>
          <p:cNvPicPr>
            <a:picLocks noChangeAspect="1"/>
          </p:cNvPicPr>
          <p:nvPr/>
        </p:nvPicPr>
        <p:blipFill>
          <a:blip r:embed="rId7"/>
          <a:stretch>
            <a:fillRect/>
          </a:stretch>
        </p:blipFill>
        <p:spPr>
          <a:xfrm>
            <a:off x="1313780" y="1777385"/>
            <a:ext cx="9564435" cy="4401164"/>
          </a:xfrm>
          <a:prstGeom prst="rect">
            <a:avLst/>
          </a:prstGeom>
        </p:spPr>
      </p:pic>
      <p:pic>
        <p:nvPicPr>
          <p:cNvPr id="16" name="Resim 15">
            <a:extLst>
              <a:ext uri="{FF2B5EF4-FFF2-40B4-BE49-F238E27FC236}">
                <a16:creationId xmlns:a16="http://schemas.microsoft.com/office/drawing/2014/main" id="{9128D783-23B9-DE21-84E9-03E3070B3C3A}"/>
              </a:ext>
            </a:extLst>
          </p:cNvPr>
          <p:cNvPicPr>
            <a:picLocks noChangeAspect="1"/>
          </p:cNvPicPr>
          <p:nvPr/>
        </p:nvPicPr>
        <p:blipFill>
          <a:blip r:embed="rId8"/>
          <a:stretch>
            <a:fillRect/>
          </a:stretch>
        </p:blipFill>
        <p:spPr>
          <a:xfrm>
            <a:off x="8120082" y="5111600"/>
            <a:ext cx="2724530" cy="1066949"/>
          </a:xfrm>
          <a:prstGeom prst="rect">
            <a:avLst/>
          </a:prstGeom>
        </p:spPr>
      </p:pic>
      <p:sp>
        <p:nvSpPr>
          <p:cNvPr id="17" name="Metin kutusu 16">
            <a:extLst>
              <a:ext uri="{FF2B5EF4-FFF2-40B4-BE49-F238E27FC236}">
                <a16:creationId xmlns:a16="http://schemas.microsoft.com/office/drawing/2014/main" id="{1478D80B-AD73-D939-2ED5-5DC54C625031}"/>
              </a:ext>
            </a:extLst>
          </p:cNvPr>
          <p:cNvSpPr txBox="1"/>
          <p:nvPr/>
        </p:nvSpPr>
        <p:spPr>
          <a:xfrm>
            <a:off x="2646868" y="-957"/>
            <a:ext cx="6898257" cy="400110"/>
          </a:xfrm>
          <a:prstGeom prst="rect">
            <a:avLst/>
          </a:prstGeom>
          <a:noFill/>
        </p:spPr>
        <p:txBody>
          <a:bodyPr wrap="square">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We will reduce our test size to (0.1)</a:t>
            </a:r>
          </a:p>
        </p:txBody>
      </p:sp>
    </p:spTree>
    <p:extLst>
      <p:ext uri="{BB962C8B-B14F-4D97-AF65-F5344CB8AC3E}">
        <p14:creationId xmlns:p14="http://schemas.microsoft.com/office/powerpoint/2010/main" val="3181793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85</a:t>
            </a:fld>
            <a:endParaRPr lang="tr-TR" dirty="0">
              <a:solidFill>
                <a:schemeClr val="tx1"/>
              </a:solidFill>
            </a:endParaRPr>
          </a:p>
        </p:txBody>
      </p:sp>
      <p:sp>
        <p:nvSpPr>
          <p:cNvPr id="3" name="Metin kutusu 2">
            <a:extLst>
              <a:ext uri="{FF2B5EF4-FFF2-40B4-BE49-F238E27FC236}">
                <a16:creationId xmlns:a16="http://schemas.microsoft.com/office/drawing/2014/main" id="{D56BA6A9-9FA7-39DC-F102-2EF26BE7A944}"/>
              </a:ext>
            </a:extLst>
          </p:cNvPr>
          <p:cNvSpPr txBox="1"/>
          <p:nvPr/>
        </p:nvSpPr>
        <p:spPr>
          <a:xfrm>
            <a:off x="201168" y="852999"/>
            <a:ext cx="11795760" cy="2554545"/>
          </a:xfrm>
          <a:prstGeom prst="rect">
            <a:avLst/>
          </a:prstGeom>
          <a:noFill/>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Reduced Test Size:</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Accuracy Score: 0.6829268292682927</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Precision Score: 0.6829268292682927</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Recall Score: 0.6829268292682927</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F1 Score: 0.6829268292682927</a:t>
            </a:r>
          </a:p>
          <a:p>
            <a:r>
              <a:rPr lang="en-US" sz="2000" dirty="0">
                <a:latin typeface="Calibri" panose="020F0502020204030204" pitchFamily="34" charset="0"/>
                <a:ea typeface="Calibri" panose="020F0502020204030204" pitchFamily="34" charset="0"/>
                <a:cs typeface="Calibri" panose="020F0502020204030204" pitchFamily="34" charset="0"/>
              </a:rPr>
              <a:t>By reducing the test size, the model's performance improved further. The accuracy, precision, recall, and F1 score increased to approximately 0.68. This suggests that reducing the test size allowed the model to generalize better and make more accurate predictions on unseen data.</a:t>
            </a:r>
          </a:p>
        </p:txBody>
      </p:sp>
      <p:sp>
        <p:nvSpPr>
          <p:cNvPr id="4" name="Metin kutusu 3">
            <a:extLst>
              <a:ext uri="{FF2B5EF4-FFF2-40B4-BE49-F238E27FC236}">
                <a16:creationId xmlns:a16="http://schemas.microsoft.com/office/drawing/2014/main" id="{A75C61C6-0895-0DE7-0B93-D9B3DD500E6A}"/>
              </a:ext>
            </a:extLst>
          </p:cNvPr>
          <p:cNvSpPr txBox="1"/>
          <p:nvPr/>
        </p:nvSpPr>
        <p:spPr>
          <a:xfrm>
            <a:off x="193059" y="4028646"/>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Overall, the results show that applying feature scaling and reducing the test size had a positive impact on the model's performance. However, it's important to note that these results are specific to the given dataset and the chosen parameters for the KNN algorithm.</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7769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Decision Tree</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86</a:t>
            </a:fld>
            <a:endParaRPr lang="tr-TR"/>
          </a:p>
        </p:txBody>
      </p:sp>
    </p:spTree>
    <p:extLst>
      <p:ext uri="{BB962C8B-B14F-4D97-AF65-F5344CB8AC3E}">
        <p14:creationId xmlns:p14="http://schemas.microsoft.com/office/powerpoint/2010/main" val="6539087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a:t>Decision Tree</a:t>
            </a:r>
            <a:endParaRPr lang="en-US" dirty="0"/>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87</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4955482"/>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The Decision Tree algorithm is a versatile machine learning algorithm that can be applied to both classification and regression problems. It constructs a hierarchical structure of decision rules based on the features present in the dataset. These decision rules are utilized to classify or predict the values of new, unseen data points.</a:t>
            </a:r>
          </a:p>
          <a:p>
            <a:pPr marL="0" indent="0" algn="l">
              <a:buNone/>
            </a:pPr>
            <a:r>
              <a:rPr lang="en-US" sz="2000" b="0" i="0" dirty="0">
                <a:solidFill>
                  <a:srgbClr val="000000"/>
                </a:solidFill>
                <a:effectLst/>
                <a:ea typeface="Calibri" panose="020F0502020204030204" pitchFamily="34" charset="0"/>
              </a:rPr>
              <a:t>In classification tasks, the Decision Tree algorithm partitions the feature space into regions by recursively splitting the data based on the values of different features. Each internal node of the tree represents a decision based on a specific feature, while the leaf nodes correspond to the class labels or categories.</a:t>
            </a:r>
          </a:p>
          <a:p>
            <a:pPr marL="0" indent="0" algn="l">
              <a:buNone/>
            </a:pPr>
            <a:r>
              <a:rPr lang="en-US" sz="2000" b="0" i="0" dirty="0">
                <a:solidFill>
                  <a:srgbClr val="000000"/>
                </a:solidFill>
                <a:effectLst/>
                <a:ea typeface="Calibri" panose="020F0502020204030204" pitchFamily="34" charset="0"/>
              </a:rPr>
              <a:t>In regression tasks, the Decision Tree algorithm performs a similar process by recursively splitting the data based on feature values. However, instead of class labels, the leaf nodes contain the predicted numeric values.</a:t>
            </a:r>
          </a:p>
          <a:p>
            <a:pPr marL="0" indent="0" algn="l">
              <a:buNone/>
            </a:pPr>
            <a:r>
              <a:rPr lang="en-US" sz="2000" b="0" i="0" dirty="0">
                <a:solidFill>
                  <a:srgbClr val="000000"/>
                </a:solidFill>
                <a:effectLst/>
                <a:ea typeface="Calibri" panose="020F0502020204030204" pitchFamily="34" charset="0"/>
              </a:rPr>
              <a:t>By employing a set of decision rules inferred from the training data, Decision Trees offer interpretable models that can handle both categorical and numerical features. They can capture complex relationships between variables and are known for their ability to handle both linear and non-linear data patterns.</a:t>
            </a:r>
          </a:p>
          <a:p>
            <a:pPr marL="0" indent="0" algn="l">
              <a:buNone/>
            </a:pPr>
            <a:r>
              <a:rPr lang="en-US" sz="2000" b="0" i="0" dirty="0">
                <a:solidFill>
                  <a:srgbClr val="000000"/>
                </a:solidFill>
                <a:effectLst/>
                <a:ea typeface="Calibri" panose="020F0502020204030204" pitchFamily="34" charset="0"/>
              </a:rPr>
              <a:t>Overall, the Decision Tree algorithm is a powerful tool for solving classification and regression problems by constructing a set of decision rules that guide the prediction or classification of new data points.</a:t>
            </a:r>
            <a:endParaRPr lang="en-US" sz="2800" dirty="0">
              <a:ea typeface="Calibri" panose="020F0502020204030204" pitchFamily="34" charset="0"/>
            </a:endParaRPr>
          </a:p>
        </p:txBody>
      </p:sp>
    </p:spTree>
    <p:extLst>
      <p:ext uri="{BB962C8B-B14F-4D97-AF65-F5344CB8AC3E}">
        <p14:creationId xmlns:p14="http://schemas.microsoft.com/office/powerpoint/2010/main" val="39956085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88</a:t>
            </a:fld>
            <a:endParaRPr lang="tr-TR" dirty="0">
              <a:solidFill>
                <a:schemeClr val="tx1"/>
              </a:solidFill>
            </a:endParaRPr>
          </a:p>
        </p:txBody>
      </p:sp>
      <p:pic>
        <p:nvPicPr>
          <p:cNvPr id="3" name="Resim 2">
            <a:extLst>
              <a:ext uri="{FF2B5EF4-FFF2-40B4-BE49-F238E27FC236}">
                <a16:creationId xmlns:a16="http://schemas.microsoft.com/office/drawing/2014/main" id="{0FDDA45C-A460-BB65-095D-BCE6575D328B}"/>
              </a:ext>
            </a:extLst>
          </p:cNvPr>
          <p:cNvPicPr>
            <a:picLocks noChangeAspect="1"/>
          </p:cNvPicPr>
          <p:nvPr/>
        </p:nvPicPr>
        <p:blipFill>
          <a:blip r:embed="rId3"/>
          <a:stretch>
            <a:fillRect/>
          </a:stretch>
        </p:blipFill>
        <p:spPr>
          <a:xfrm>
            <a:off x="519318" y="424838"/>
            <a:ext cx="11153363" cy="4875422"/>
          </a:xfrm>
          <a:prstGeom prst="rect">
            <a:avLst/>
          </a:prstGeom>
        </p:spPr>
      </p:pic>
      <p:sp>
        <p:nvSpPr>
          <p:cNvPr id="4" name="Metin kutusu 3">
            <a:extLst>
              <a:ext uri="{FF2B5EF4-FFF2-40B4-BE49-F238E27FC236}">
                <a16:creationId xmlns:a16="http://schemas.microsoft.com/office/drawing/2014/main" id="{4497C404-CB62-8F50-6323-F8A0466DFABF}"/>
              </a:ext>
            </a:extLst>
          </p:cNvPr>
          <p:cNvSpPr txBox="1"/>
          <p:nvPr/>
        </p:nvSpPr>
        <p:spPr>
          <a:xfrm>
            <a:off x="198120" y="5417499"/>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results with a test size of 0.1 show that the Decision Tree model achieved an accuracy of approximately 0.55. The precision, recall, and F1 score are also around 0.55. These scores indicate that the model's performance is moderate, but there is room for improvement.</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Resim 5">
            <a:extLst>
              <a:ext uri="{FF2B5EF4-FFF2-40B4-BE49-F238E27FC236}">
                <a16:creationId xmlns:a16="http://schemas.microsoft.com/office/drawing/2014/main" id="{F00A553F-D146-1D37-32BC-6C6089DFF80F}"/>
              </a:ext>
            </a:extLst>
          </p:cNvPr>
          <p:cNvPicPr>
            <a:picLocks noChangeAspect="1"/>
          </p:cNvPicPr>
          <p:nvPr/>
        </p:nvPicPr>
        <p:blipFill>
          <a:blip r:embed="rId4"/>
          <a:stretch>
            <a:fillRect/>
          </a:stretch>
        </p:blipFill>
        <p:spPr>
          <a:xfrm>
            <a:off x="8548672" y="4399974"/>
            <a:ext cx="3072406" cy="857156"/>
          </a:xfrm>
          <a:prstGeom prst="rect">
            <a:avLst/>
          </a:prstGeom>
        </p:spPr>
      </p:pic>
      <p:sp>
        <p:nvSpPr>
          <p:cNvPr id="2" name="Metin kutusu 1">
            <a:extLst>
              <a:ext uri="{FF2B5EF4-FFF2-40B4-BE49-F238E27FC236}">
                <a16:creationId xmlns:a16="http://schemas.microsoft.com/office/drawing/2014/main" id="{C7200D1D-4152-94D1-C236-053C0106EDD6}"/>
              </a:ext>
            </a:extLst>
          </p:cNvPr>
          <p:cNvSpPr txBox="1"/>
          <p:nvPr/>
        </p:nvSpPr>
        <p:spPr>
          <a:xfrm>
            <a:off x="8534400" y="6321365"/>
            <a:ext cx="356270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Now let's try to fix our score</a:t>
            </a:r>
            <a:r>
              <a:rPr lang="tr-TR" sz="2000" dirty="0">
                <a:latin typeface="Calibri" panose="020F0502020204030204" pitchFamily="34" charset="0"/>
                <a:ea typeface="Calibri" panose="020F0502020204030204" pitchFamily="34" charset="0"/>
                <a:cs typeface="Calibri" panose="020F0502020204030204" pitchFamily="34" charset="0"/>
              </a:rPr>
              <a:t>s</a:t>
            </a:r>
            <a:r>
              <a:rPr lang="en-US" sz="2000" dirty="0">
                <a:latin typeface="Calibri" panose="020F0502020204030204" pitchFamily="34" charset="0"/>
                <a:ea typeface="Calibri" panose="020F0502020204030204" pitchFamily="34" charset="0"/>
                <a:cs typeface="Calibri" panose="020F0502020204030204" pitchFamily="34" charset="0"/>
              </a:rPr>
              <a:t>.</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İkizkenar Üçgen 4">
            <a:extLst>
              <a:ext uri="{FF2B5EF4-FFF2-40B4-BE49-F238E27FC236}">
                <a16:creationId xmlns:a16="http://schemas.microsoft.com/office/drawing/2014/main" id="{3B6CA91D-1C56-1B43-C726-0903CB711F37}"/>
              </a:ext>
            </a:extLst>
          </p:cNvPr>
          <p:cNvSpPr/>
          <p:nvPr/>
        </p:nvSpPr>
        <p:spPr>
          <a:xfrm rot="5216308">
            <a:off x="8198157" y="6371250"/>
            <a:ext cx="353683" cy="3003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41499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89</a:t>
            </a:fld>
            <a:endParaRPr lang="tr-TR" dirty="0">
              <a:solidFill>
                <a:schemeClr val="tx1"/>
              </a:solidFill>
            </a:endParaRPr>
          </a:p>
        </p:txBody>
      </p:sp>
      <p:sp>
        <p:nvSpPr>
          <p:cNvPr id="2" name="Metin kutusu 1">
            <a:extLst>
              <a:ext uri="{FF2B5EF4-FFF2-40B4-BE49-F238E27FC236}">
                <a16:creationId xmlns:a16="http://schemas.microsoft.com/office/drawing/2014/main" id="{142399BE-C987-13B3-0FAF-E284F68F6565}"/>
              </a:ext>
            </a:extLst>
          </p:cNvPr>
          <p:cNvSpPr txBox="1"/>
          <p:nvPr/>
        </p:nvSpPr>
        <p:spPr>
          <a:xfrm>
            <a:off x="2646869" y="-3953"/>
            <a:ext cx="6898257" cy="400110"/>
          </a:xfrm>
          <a:prstGeom prst="rect">
            <a:avLst/>
          </a:prstGeom>
          <a:noFill/>
        </p:spPr>
        <p:txBody>
          <a:bodyPr wrap="square">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We will reduce our test size to (0.2)</a:t>
            </a:r>
          </a:p>
        </p:txBody>
      </p:sp>
      <p:pic>
        <p:nvPicPr>
          <p:cNvPr id="4" name="Resim 3">
            <a:extLst>
              <a:ext uri="{FF2B5EF4-FFF2-40B4-BE49-F238E27FC236}">
                <a16:creationId xmlns:a16="http://schemas.microsoft.com/office/drawing/2014/main" id="{13720220-A204-BE65-BB62-D63B3CC6ACB9}"/>
              </a:ext>
            </a:extLst>
          </p:cNvPr>
          <p:cNvPicPr>
            <a:picLocks noChangeAspect="1"/>
          </p:cNvPicPr>
          <p:nvPr/>
        </p:nvPicPr>
        <p:blipFill>
          <a:blip r:embed="rId3"/>
          <a:stretch>
            <a:fillRect/>
          </a:stretch>
        </p:blipFill>
        <p:spPr>
          <a:xfrm>
            <a:off x="663608" y="336580"/>
            <a:ext cx="10864781" cy="4261336"/>
          </a:xfrm>
          <a:prstGeom prst="rect">
            <a:avLst/>
          </a:prstGeom>
        </p:spPr>
      </p:pic>
      <p:sp>
        <p:nvSpPr>
          <p:cNvPr id="5" name="Metin kutusu 4">
            <a:extLst>
              <a:ext uri="{FF2B5EF4-FFF2-40B4-BE49-F238E27FC236}">
                <a16:creationId xmlns:a16="http://schemas.microsoft.com/office/drawing/2014/main" id="{BF74BD4A-29B1-716A-7E00-93ADCD890855}"/>
              </a:ext>
            </a:extLst>
          </p:cNvPr>
          <p:cNvSpPr txBox="1"/>
          <p:nvPr/>
        </p:nvSpPr>
        <p:spPr>
          <a:xfrm>
            <a:off x="198119" y="4608636"/>
            <a:ext cx="11795760" cy="1938992"/>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After reducing the test size to 0.2, the model's performance improved. The accuracy, precision, recall, and F1 score increased to approximately 0.59. This indicates that having a larger test set helped the model to generalize better and make more accurate predictions.</a:t>
            </a:r>
          </a:p>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Overall, the results suggest that increasing the test size from 0.1 to 0.2 improved the performance of the Decision Tree classifier. However, it's important to note that these results are specific to the given dataset and the chosen parameters for the Decision Tree algorithm.</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0" name="Resim 9">
            <a:extLst>
              <a:ext uri="{FF2B5EF4-FFF2-40B4-BE49-F238E27FC236}">
                <a16:creationId xmlns:a16="http://schemas.microsoft.com/office/drawing/2014/main" id="{B509FFB7-92C7-25E2-0D7D-0F949FCE8AF7}"/>
              </a:ext>
            </a:extLst>
          </p:cNvPr>
          <p:cNvPicPr>
            <a:picLocks noChangeAspect="1"/>
          </p:cNvPicPr>
          <p:nvPr/>
        </p:nvPicPr>
        <p:blipFill>
          <a:blip r:embed="rId4"/>
          <a:stretch>
            <a:fillRect/>
          </a:stretch>
        </p:blipFill>
        <p:spPr>
          <a:xfrm>
            <a:off x="7785428" y="3515264"/>
            <a:ext cx="3657416" cy="1005789"/>
          </a:xfrm>
          <a:prstGeom prst="rect">
            <a:avLst/>
          </a:prstGeom>
        </p:spPr>
      </p:pic>
    </p:spTree>
    <p:extLst>
      <p:ext uri="{BB962C8B-B14F-4D97-AF65-F5344CB8AC3E}">
        <p14:creationId xmlns:p14="http://schemas.microsoft.com/office/powerpoint/2010/main" val="945034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rtl="0">
              <a:lnSpc>
                <a:spcPct val="90000"/>
              </a:lnSpc>
            </a:pPr>
            <a:r>
              <a:rPr lang="en-US" dirty="0"/>
              <a:t>Data Collection</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9</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09"/>
            <a:ext cx="11795759" cy="5109441"/>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Turbidity: </a:t>
            </a:r>
            <a:r>
              <a:rPr lang="en-US" sz="2000" dirty="0"/>
              <a:t>Turbidity is a measure of the solid particles present in water in a suspended state. It indicates the light-emitting properties of water and is used to assess the quality of waste discharge concerning colloidal matter. The mean turbidity value obtained for the Wondo Genet Campus is 0.98 NTU (Nephelometric Turbidity Units), which is lower than the WHO recommended value of 5.00 NTU.</a:t>
            </a:r>
          </a:p>
          <a:p>
            <a:pPr marL="0" indent="0">
              <a:buNone/>
            </a:pPr>
            <a:endParaRPr lang="en-US" sz="2000" dirty="0"/>
          </a:p>
          <a:p>
            <a:pPr marL="0" indent="0">
              <a:buNone/>
            </a:pPr>
            <a:r>
              <a:rPr lang="en-US" sz="2000" b="1" dirty="0"/>
              <a:t>Potability: </a:t>
            </a:r>
            <a:r>
              <a:rPr lang="en-US" sz="2000" dirty="0"/>
              <a:t>Potability refers to whether water is safe for human consumption. A value of 1 indicates potable (safe for drinking), while a value of 0 indicates non-potable (not safe for drinking).</a:t>
            </a:r>
          </a:p>
        </p:txBody>
      </p:sp>
    </p:spTree>
    <p:extLst>
      <p:ext uri="{BB962C8B-B14F-4D97-AF65-F5344CB8AC3E}">
        <p14:creationId xmlns:p14="http://schemas.microsoft.com/office/powerpoint/2010/main" val="3694964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PCA</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16648"/>
            <a:ext cx="7086598" cy="2324100"/>
          </a:xfrm>
        </p:spPr>
      </p:pic>
      <p:sp>
        <p:nvSpPr>
          <p:cNvPr id="3" name="Alt Bilgi Yer Tutucusu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rtlCol="0"/>
          <a:lstStyle/>
          <a:p>
            <a:pPr lvl="0" rtl="0">
              <a:spcAft>
                <a:spcPts val="600"/>
              </a:spcAft>
            </a:pPr>
            <a:r>
              <a:rPr lang="en-US" dirty="0"/>
              <a:t>Term Project</a:t>
            </a:r>
          </a:p>
        </p:txBody>
      </p:sp>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90</a:t>
            </a:fld>
            <a:endParaRPr lang="tr-TR"/>
          </a:p>
        </p:txBody>
      </p:sp>
    </p:spTree>
    <p:extLst>
      <p:ext uri="{BB962C8B-B14F-4D97-AF65-F5344CB8AC3E}">
        <p14:creationId xmlns:p14="http://schemas.microsoft.com/office/powerpoint/2010/main" val="16848931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tr-TR" dirty="0"/>
              <a:t>PCA</a:t>
            </a:r>
            <a:endParaRPr lang="en-US" dirty="0"/>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91</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4955482"/>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Principal Component Analysis (PCA) is a statistical technique employed to explore and analyze the relationships among variables in a dataset, as well as to perform dimensionality reduction.</a:t>
            </a:r>
          </a:p>
          <a:p>
            <a:pPr marL="0" indent="0" algn="l">
              <a:buNone/>
            </a:pPr>
            <a:r>
              <a:rPr lang="en-US" sz="2000" b="0" i="0" dirty="0">
                <a:solidFill>
                  <a:srgbClr val="000000"/>
                </a:solidFill>
                <a:effectLst/>
                <a:ea typeface="Calibri" panose="020F0502020204030204" pitchFamily="34" charset="0"/>
              </a:rPr>
              <a:t>PCA aims to transform a high-dimensional dataset into a lower-dimensional representation while retaining as much information as possible. It achieves this by identifying the principal components, which are linear combinations of the original variables that capture the most significant variation in the data.</a:t>
            </a:r>
          </a:p>
          <a:p>
            <a:pPr marL="0" indent="0" algn="l">
              <a:buNone/>
            </a:pPr>
            <a:r>
              <a:rPr lang="en-US" sz="2000" b="0" i="0" dirty="0">
                <a:solidFill>
                  <a:srgbClr val="000000"/>
                </a:solidFill>
                <a:effectLst/>
                <a:ea typeface="Calibri" panose="020F0502020204030204" pitchFamily="34" charset="0"/>
              </a:rPr>
              <a:t>By reducing the dimensionality of the dataset, PCA helps simplify complex data structures and facilitates data visualization. It allows for a better understanding of the underlying patterns, correlations, and dependencies among variables. Additionally, PCA can be used as a preprocessing step to remove redundant or irrelevant features, leading to improved computational efficiency and mitigating the effects of the curse of dimensionality.</a:t>
            </a:r>
          </a:p>
          <a:p>
            <a:pPr marL="0" indent="0" algn="l">
              <a:buNone/>
            </a:pPr>
            <a:r>
              <a:rPr lang="en-US" sz="2000" b="0" i="0" dirty="0">
                <a:solidFill>
                  <a:srgbClr val="000000"/>
                </a:solidFill>
                <a:effectLst/>
                <a:ea typeface="Calibri" panose="020F0502020204030204" pitchFamily="34" charset="0"/>
              </a:rPr>
              <a:t>Overall, PCA is a valuable tool in exploratory data analysis, feature engineering, and data compression, providing insights into the structure of the data and enabling more efficient and effective data analysis and modeling.</a:t>
            </a:r>
            <a:endParaRPr lang="en-US" sz="2800" dirty="0">
              <a:ea typeface="Calibri" panose="020F0502020204030204" pitchFamily="34" charset="0"/>
            </a:endParaRPr>
          </a:p>
        </p:txBody>
      </p:sp>
    </p:spTree>
    <p:extLst>
      <p:ext uri="{BB962C8B-B14F-4D97-AF65-F5344CB8AC3E}">
        <p14:creationId xmlns:p14="http://schemas.microsoft.com/office/powerpoint/2010/main" val="6181724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92</a:t>
            </a:fld>
            <a:endParaRPr lang="tr-TR" dirty="0">
              <a:solidFill>
                <a:schemeClr val="tx1"/>
              </a:solidFill>
            </a:endParaRPr>
          </a:p>
        </p:txBody>
      </p:sp>
      <p:pic>
        <p:nvPicPr>
          <p:cNvPr id="3" name="Resim 2">
            <a:extLst>
              <a:ext uri="{FF2B5EF4-FFF2-40B4-BE49-F238E27FC236}">
                <a16:creationId xmlns:a16="http://schemas.microsoft.com/office/drawing/2014/main" id="{D8EC090F-E362-BE9D-8661-B35FF409F1EF}"/>
              </a:ext>
            </a:extLst>
          </p:cNvPr>
          <p:cNvPicPr>
            <a:picLocks noChangeAspect="1"/>
          </p:cNvPicPr>
          <p:nvPr/>
        </p:nvPicPr>
        <p:blipFill>
          <a:blip r:embed="rId3"/>
          <a:stretch>
            <a:fillRect/>
          </a:stretch>
        </p:blipFill>
        <p:spPr>
          <a:xfrm>
            <a:off x="803906" y="319088"/>
            <a:ext cx="10584188" cy="579811"/>
          </a:xfrm>
          <a:prstGeom prst="rect">
            <a:avLst/>
          </a:prstGeom>
        </p:spPr>
      </p:pic>
      <p:pic>
        <p:nvPicPr>
          <p:cNvPr id="5" name="Resim 4">
            <a:extLst>
              <a:ext uri="{FF2B5EF4-FFF2-40B4-BE49-F238E27FC236}">
                <a16:creationId xmlns:a16="http://schemas.microsoft.com/office/drawing/2014/main" id="{5D9411A2-7BA8-ACFA-10D0-979ADF3DE329}"/>
              </a:ext>
            </a:extLst>
          </p:cNvPr>
          <p:cNvPicPr>
            <a:picLocks noChangeAspect="1"/>
          </p:cNvPicPr>
          <p:nvPr/>
        </p:nvPicPr>
        <p:blipFill>
          <a:blip r:embed="rId4"/>
          <a:stretch>
            <a:fillRect/>
          </a:stretch>
        </p:blipFill>
        <p:spPr>
          <a:xfrm>
            <a:off x="776053" y="925369"/>
            <a:ext cx="10639894" cy="4597880"/>
          </a:xfrm>
          <a:prstGeom prst="rect">
            <a:avLst/>
          </a:prstGeom>
        </p:spPr>
      </p:pic>
      <p:pic>
        <p:nvPicPr>
          <p:cNvPr id="9" name="Resim 8">
            <a:extLst>
              <a:ext uri="{FF2B5EF4-FFF2-40B4-BE49-F238E27FC236}">
                <a16:creationId xmlns:a16="http://schemas.microsoft.com/office/drawing/2014/main" id="{FC1517A7-63A6-1D57-A7B6-9EE7E8870BC2}"/>
              </a:ext>
            </a:extLst>
          </p:cNvPr>
          <p:cNvPicPr>
            <a:picLocks noChangeAspect="1"/>
          </p:cNvPicPr>
          <p:nvPr/>
        </p:nvPicPr>
        <p:blipFill>
          <a:blip r:embed="rId5"/>
          <a:stretch>
            <a:fillRect/>
          </a:stretch>
        </p:blipFill>
        <p:spPr>
          <a:xfrm>
            <a:off x="7928602" y="4199777"/>
            <a:ext cx="3428764" cy="1279750"/>
          </a:xfrm>
          <a:prstGeom prst="rect">
            <a:avLst/>
          </a:prstGeom>
        </p:spPr>
      </p:pic>
      <p:sp>
        <p:nvSpPr>
          <p:cNvPr id="10" name="Metin kutusu 9">
            <a:extLst>
              <a:ext uri="{FF2B5EF4-FFF2-40B4-BE49-F238E27FC236}">
                <a16:creationId xmlns:a16="http://schemas.microsoft.com/office/drawing/2014/main" id="{69CC5DD3-C16B-D4A5-CCB3-E066BDE481DE}"/>
              </a:ext>
            </a:extLst>
          </p:cNvPr>
          <p:cNvSpPr txBox="1"/>
          <p:nvPr/>
        </p:nvSpPr>
        <p:spPr>
          <a:xfrm>
            <a:off x="198120" y="5523249"/>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results without using PCA show that the KNN model achieved an accuracy of approximately 0.62. The precision, recall, and F1 score are also around 0.62. These scores indicate that the model's performance is moderate, but there is room for improvement.</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64475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93</a:t>
            </a:fld>
            <a:endParaRPr lang="tr-TR" dirty="0">
              <a:solidFill>
                <a:schemeClr val="tx1"/>
              </a:solidFill>
            </a:endParaRPr>
          </a:p>
        </p:txBody>
      </p:sp>
      <p:pic>
        <p:nvPicPr>
          <p:cNvPr id="2" name="Resim 1">
            <a:extLst>
              <a:ext uri="{FF2B5EF4-FFF2-40B4-BE49-F238E27FC236}">
                <a16:creationId xmlns:a16="http://schemas.microsoft.com/office/drawing/2014/main" id="{E2695FE8-15E2-2316-297E-C091B90D50FE}"/>
              </a:ext>
            </a:extLst>
          </p:cNvPr>
          <p:cNvPicPr>
            <a:picLocks noChangeAspect="1"/>
          </p:cNvPicPr>
          <p:nvPr/>
        </p:nvPicPr>
        <p:blipFill>
          <a:blip r:embed="rId3"/>
          <a:stretch>
            <a:fillRect/>
          </a:stretch>
        </p:blipFill>
        <p:spPr>
          <a:xfrm>
            <a:off x="803906" y="319087"/>
            <a:ext cx="10584188" cy="579811"/>
          </a:xfrm>
          <a:prstGeom prst="rect">
            <a:avLst/>
          </a:prstGeom>
        </p:spPr>
      </p:pic>
      <p:pic>
        <p:nvPicPr>
          <p:cNvPr id="4" name="Resim 3" descr="metin, ekran görüntüsü, yazı tipi içeren bir resim&#10;&#10;Açıklama otomatik olarak oluşturuldu">
            <a:extLst>
              <a:ext uri="{FF2B5EF4-FFF2-40B4-BE49-F238E27FC236}">
                <a16:creationId xmlns:a16="http://schemas.microsoft.com/office/drawing/2014/main" id="{22FB5B89-1479-A343-BE3B-B822B34256BA}"/>
              </a:ext>
            </a:extLst>
          </p:cNvPr>
          <p:cNvPicPr>
            <a:picLocks noChangeAspect="1"/>
          </p:cNvPicPr>
          <p:nvPr/>
        </p:nvPicPr>
        <p:blipFill>
          <a:blip r:embed="rId4"/>
          <a:stretch>
            <a:fillRect/>
          </a:stretch>
        </p:blipFill>
        <p:spPr>
          <a:xfrm>
            <a:off x="814957" y="898898"/>
            <a:ext cx="10562086" cy="4477063"/>
          </a:xfrm>
          <a:prstGeom prst="rect">
            <a:avLst/>
          </a:prstGeom>
        </p:spPr>
      </p:pic>
      <p:pic>
        <p:nvPicPr>
          <p:cNvPr id="6" name="Resim 5">
            <a:extLst>
              <a:ext uri="{FF2B5EF4-FFF2-40B4-BE49-F238E27FC236}">
                <a16:creationId xmlns:a16="http://schemas.microsoft.com/office/drawing/2014/main" id="{B53E656C-C920-F1A4-E01E-BD17203E1E9E}"/>
              </a:ext>
            </a:extLst>
          </p:cNvPr>
          <p:cNvPicPr>
            <a:picLocks noChangeAspect="1"/>
          </p:cNvPicPr>
          <p:nvPr/>
        </p:nvPicPr>
        <p:blipFill>
          <a:blip r:embed="rId5"/>
          <a:stretch>
            <a:fillRect/>
          </a:stretch>
        </p:blipFill>
        <p:spPr>
          <a:xfrm>
            <a:off x="7976995" y="4081866"/>
            <a:ext cx="3298637" cy="1235532"/>
          </a:xfrm>
          <a:prstGeom prst="rect">
            <a:avLst/>
          </a:prstGeom>
        </p:spPr>
      </p:pic>
      <p:sp>
        <p:nvSpPr>
          <p:cNvPr id="9" name="Metin kutusu 8">
            <a:extLst>
              <a:ext uri="{FF2B5EF4-FFF2-40B4-BE49-F238E27FC236}">
                <a16:creationId xmlns:a16="http://schemas.microsoft.com/office/drawing/2014/main" id="{D5F8501B-E43E-ABB5-1835-B15E46C9A40F}"/>
              </a:ext>
            </a:extLst>
          </p:cNvPr>
          <p:cNvSpPr txBox="1"/>
          <p:nvPr/>
        </p:nvSpPr>
        <p:spPr>
          <a:xfrm>
            <a:off x="195072" y="5523249"/>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When PCA (Principal Component Analysis) is applied with 3 components, the model's performance decreases. The accuracy, precision, recall, and F1 score are all around 0.53. This suggests that the reduced dimensionality through PCA may have caused information loss, resulting in a less accurate model.</a:t>
            </a:r>
          </a:p>
        </p:txBody>
      </p:sp>
    </p:spTree>
    <p:extLst>
      <p:ext uri="{BB962C8B-B14F-4D97-AF65-F5344CB8AC3E}">
        <p14:creationId xmlns:p14="http://schemas.microsoft.com/office/powerpoint/2010/main" val="17865489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94</a:t>
            </a:fld>
            <a:endParaRPr lang="tr-TR" dirty="0">
              <a:solidFill>
                <a:schemeClr val="tx1"/>
              </a:solidFill>
            </a:endParaRPr>
          </a:p>
        </p:txBody>
      </p:sp>
      <p:sp>
        <p:nvSpPr>
          <p:cNvPr id="2" name="Metin kutusu 1">
            <a:extLst>
              <a:ext uri="{FF2B5EF4-FFF2-40B4-BE49-F238E27FC236}">
                <a16:creationId xmlns:a16="http://schemas.microsoft.com/office/drawing/2014/main" id="{C680414D-6E0C-D14E-586E-E4E4EDA9888A}"/>
              </a:ext>
            </a:extLst>
          </p:cNvPr>
          <p:cNvSpPr txBox="1"/>
          <p:nvPr/>
        </p:nvSpPr>
        <p:spPr>
          <a:xfrm>
            <a:off x="201168" y="136525"/>
            <a:ext cx="11795760" cy="1323439"/>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Overall, the results indicate that using PCA with the given number of components did not improve the performance of the KNN classifier. In fact, it led to a decrease in accuracy and other performance metrics. It's important to note that the effectiveness of PCA depends on the dataset and the underlying structure of the data. In this case, it seems that the original feature space without PCA provided better results.</a:t>
            </a:r>
            <a:endParaRPr lang="tr-TR" sz="2400" dirty="0">
              <a:effectLst/>
            </a:endParaRPr>
          </a:p>
        </p:txBody>
      </p:sp>
      <p:sp>
        <p:nvSpPr>
          <p:cNvPr id="3" name="Metin kutusu 2">
            <a:extLst>
              <a:ext uri="{FF2B5EF4-FFF2-40B4-BE49-F238E27FC236}">
                <a16:creationId xmlns:a16="http://schemas.microsoft.com/office/drawing/2014/main" id="{563EB3CF-F712-A836-BB53-5C7892B03E58}"/>
              </a:ext>
            </a:extLst>
          </p:cNvPr>
          <p:cNvSpPr txBox="1"/>
          <p:nvPr/>
        </p:nvSpPr>
        <p:spPr>
          <a:xfrm>
            <a:off x="198120" y="1459964"/>
            <a:ext cx="11795760" cy="5016758"/>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There could be several reasons why PCA resulted in a lower performance:</a:t>
            </a:r>
          </a:p>
          <a:p>
            <a:pPr marL="342900" indent="-342900" algn="l" rtl="0" eaLnBrk="1" latinLnBrk="0" hangingPunct="1">
              <a:spcBef>
                <a:spcPts val="0"/>
              </a:spcBef>
              <a:spcAft>
                <a:spcPts val="0"/>
              </a:spcAft>
              <a:buFont typeface="Arial" panose="020B0604020202020204" pitchFamily="34" charset="0"/>
              <a:buChar char="•"/>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Information loss: PCA focuses on the variability in the dataset and may result in the loss of some information. When selecting the components of PCA, we try to choose the components that best explain the variability in the dataset, but it can sometimes lead to ignoring some important features. In this case, using PCA can cause the loss of certain features of the dataset, leading to lower performance.</a:t>
            </a:r>
          </a:p>
          <a:p>
            <a:pPr marL="342900" indent="-342900" algn="l" rtl="0" eaLnBrk="1" latinLnBrk="0" hangingPunct="1">
              <a:spcBef>
                <a:spcPts val="0"/>
              </a:spcBef>
              <a:spcAft>
                <a:spcPts val="0"/>
              </a:spcAft>
              <a:buFont typeface="Arial" panose="020B0604020202020204" pitchFamily="34" charset="0"/>
              <a:buChar char="•"/>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Effect of dimensionality reduction: PCA is one of the dimensionality reduction methods. Dimensionality reduction aims to reduce the complexity of the dataset by reducing the number of features. However, sometimes, as a result of dimensionality reduction, we may lose some information in the dataset. This can also result in lower performance.</a:t>
            </a:r>
          </a:p>
          <a:p>
            <a:pPr marL="342900" indent="-342900" algn="l" rtl="0" eaLnBrk="1" latinLnBrk="0" hangingPunct="1">
              <a:spcBef>
                <a:spcPts val="0"/>
              </a:spcBef>
              <a:spcAft>
                <a:spcPts val="0"/>
              </a:spcAft>
              <a:buFont typeface="Arial" panose="020B0604020202020204" pitchFamily="34" charset="0"/>
              <a:buChar char="•"/>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Selection of PCA components: The performance of PCA depends on the number of components selected and how well these components explain the variability in the dataset. If you don't select enough components or choose the most suitable components, you may achieve lower performance.</a:t>
            </a:r>
          </a:p>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Due to these reasons, using PCA for dimensionality reduction or transforming the dataset may not always yield better results. By evaluating the reasons for the low performance, you can try different dimensionality reduction methods or adjust different parameters. Additionally, it is important to understand the characteristics of your dataset and make decisions considering the advantages and limitations of PCA.</a:t>
            </a:r>
            <a:endParaRPr lang="tr-TR" sz="2400" dirty="0">
              <a:effectLst/>
            </a:endParaRPr>
          </a:p>
        </p:txBody>
      </p:sp>
    </p:spTree>
    <p:extLst>
      <p:ext uri="{BB962C8B-B14F-4D97-AF65-F5344CB8AC3E}">
        <p14:creationId xmlns:p14="http://schemas.microsoft.com/office/powerpoint/2010/main" val="29703074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95</a:t>
            </a:fld>
            <a:endParaRPr lang="tr-TR" dirty="0">
              <a:solidFill>
                <a:schemeClr val="tx1"/>
              </a:solidFill>
            </a:endParaRPr>
          </a:p>
        </p:txBody>
      </p:sp>
      <p:pic>
        <p:nvPicPr>
          <p:cNvPr id="3" name="Resim 2">
            <a:extLst>
              <a:ext uri="{FF2B5EF4-FFF2-40B4-BE49-F238E27FC236}">
                <a16:creationId xmlns:a16="http://schemas.microsoft.com/office/drawing/2014/main" id="{A83E189B-6077-8AEF-C645-7CDCC7482534}"/>
              </a:ext>
            </a:extLst>
          </p:cNvPr>
          <p:cNvPicPr>
            <a:picLocks noChangeAspect="1"/>
          </p:cNvPicPr>
          <p:nvPr/>
        </p:nvPicPr>
        <p:blipFill>
          <a:blip r:embed="rId3"/>
          <a:stretch>
            <a:fillRect/>
          </a:stretch>
        </p:blipFill>
        <p:spPr>
          <a:xfrm>
            <a:off x="1236143" y="64897"/>
            <a:ext cx="9564435" cy="1324160"/>
          </a:xfrm>
          <a:prstGeom prst="rect">
            <a:avLst/>
          </a:prstGeom>
        </p:spPr>
      </p:pic>
      <p:pic>
        <p:nvPicPr>
          <p:cNvPr id="10242" name="Picture 2">
            <a:extLst>
              <a:ext uri="{FF2B5EF4-FFF2-40B4-BE49-F238E27FC236}">
                <a16:creationId xmlns:a16="http://schemas.microsoft.com/office/drawing/2014/main" id="{C79B58D1-2AAA-A633-046F-CD9C127AC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18" y="1389057"/>
            <a:ext cx="4500286" cy="3467057"/>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1E9DC7DC-6EA5-EDF4-354A-CEC5941AD822}"/>
              </a:ext>
            </a:extLst>
          </p:cNvPr>
          <p:cNvPicPr>
            <a:picLocks noChangeAspect="1"/>
          </p:cNvPicPr>
          <p:nvPr/>
        </p:nvPicPr>
        <p:blipFill>
          <a:blip r:embed="rId5"/>
          <a:stretch>
            <a:fillRect/>
          </a:stretch>
        </p:blipFill>
        <p:spPr>
          <a:xfrm>
            <a:off x="1304256" y="5643447"/>
            <a:ext cx="9583487" cy="1019317"/>
          </a:xfrm>
          <a:prstGeom prst="rect">
            <a:avLst/>
          </a:prstGeom>
        </p:spPr>
      </p:pic>
      <p:pic>
        <p:nvPicPr>
          <p:cNvPr id="10244" name="Picture 4">
            <a:extLst>
              <a:ext uri="{FF2B5EF4-FFF2-40B4-BE49-F238E27FC236}">
                <a16:creationId xmlns:a16="http://schemas.microsoft.com/office/drawing/2014/main" id="{4C37F42D-D435-C8C0-5813-3105EFACDC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853" y="2176390"/>
            <a:ext cx="4751725" cy="3467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1846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rtlCol="0"/>
          <a:lstStyle/>
          <a:p>
            <a:pPr rtl="0"/>
            <a:r>
              <a:rPr lang="en-US" dirty="0"/>
              <a:t>Random Forest</a:t>
            </a:r>
          </a:p>
        </p:txBody>
      </p:sp>
      <p:sp>
        <p:nvSpPr>
          <p:cNvPr id="12" name="Alt Başlık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rtlCol="0"/>
          <a:lstStyle/>
          <a:p>
            <a:pPr rtl="0"/>
            <a:r>
              <a:rPr lang="en-US" dirty="0"/>
              <a:t>Term Project</a:t>
            </a:r>
          </a:p>
        </p:txBody>
      </p:sp>
      <p:pic>
        <p:nvPicPr>
          <p:cNvPr id="26" name="Resim Yer Tutucusu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4533900"/>
            <a:ext cx="7086598" cy="2324100"/>
          </a:xfrm>
        </p:spPr>
      </p:pic>
      <p:pic>
        <p:nvPicPr>
          <p:cNvPr id="18" name="Resim Yer Tutucusu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0"/>
            <a:ext cx="5105400" cy="4533900"/>
          </a:xfrm>
        </p:spPr>
      </p:pic>
      <p:pic>
        <p:nvPicPr>
          <p:cNvPr id="22" name="Resim Yer Tutucusu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4533900"/>
            <a:ext cx="5105402" cy="2324100"/>
          </a:xfrm>
        </p:spPr>
      </p:pic>
      <p:sp>
        <p:nvSpPr>
          <p:cNvPr id="4" name="Slayt Numarası Yer Tutucusu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rtlCol="0"/>
          <a:lstStyle/>
          <a:p>
            <a:pPr lvl="0" rtl="0"/>
            <a:fld id="{2722F022-211C-4882-844C-086FEA6806AA}" type="slidenum">
              <a:rPr lang="tr-TR" smtClean="0"/>
              <a:pPr lvl="0" rtl="0"/>
              <a:t>96</a:t>
            </a:fld>
            <a:endParaRPr lang="tr-TR"/>
          </a:p>
        </p:txBody>
      </p:sp>
    </p:spTree>
    <p:extLst>
      <p:ext uri="{BB962C8B-B14F-4D97-AF65-F5344CB8AC3E}">
        <p14:creationId xmlns:p14="http://schemas.microsoft.com/office/powerpoint/2010/main" val="3684620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2D22322F-E79D-4BEF-8038-DE2C8F5CCA40}"/>
              </a:ext>
            </a:extLst>
          </p:cNvPr>
          <p:cNvSpPr>
            <a:spLocks noGrp="1"/>
          </p:cNvSpPr>
          <p:nvPr>
            <p:ph type="title"/>
          </p:nvPr>
        </p:nvSpPr>
        <p:spPr>
          <a:xfrm>
            <a:off x="201168" y="194783"/>
            <a:ext cx="11795759" cy="769493"/>
          </a:xfrm>
        </p:spPr>
        <p:txBody>
          <a:bodyPr rtlCol="0" anchor="ctr">
            <a:normAutofit/>
          </a:bodyPr>
          <a:lstStyle/>
          <a:p>
            <a:pPr algn="r">
              <a:lnSpc>
                <a:spcPct val="90000"/>
              </a:lnSpc>
            </a:pPr>
            <a:r>
              <a:rPr lang="en-US" dirty="0"/>
              <a:t>Random Forest</a:t>
            </a:r>
          </a:p>
        </p:txBody>
      </p:sp>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prstClr val="black"/>
                </a:solidFill>
              </a:rPr>
              <a:pPr lvl="0" rtl="0">
                <a:spcAft>
                  <a:spcPts val="600"/>
                </a:spcAft>
              </a:pPr>
              <a:t>97</a:t>
            </a:fld>
            <a:endParaRPr lang="tr-TR">
              <a:solidFill>
                <a:prstClr val="black"/>
              </a:solidFill>
            </a:endParaRPr>
          </a:p>
        </p:txBody>
      </p:sp>
      <p:sp>
        <p:nvSpPr>
          <p:cNvPr id="2" name="İçerik Yer Tutucusu 14">
            <a:extLst>
              <a:ext uri="{FF2B5EF4-FFF2-40B4-BE49-F238E27FC236}">
                <a16:creationId xmlns:a16="http://schemas.microsoft.com/office/drawing/2014/main" id="{ACDBB823-2290-6182-D51D-5BBAAE2641EE}"/>
              </a:ext>
            </a:extLst>
          </p:cNvPr>
          <p:cNvSpPr txBox="1">
            <a:spLocks/>
          </p:cNvSpPr>
          <p:nvPr/>
        </p:nvSpPr>
        <p:spPr>
          <a:xfrm>
            <a:off x="201168" y="1246910"/>
            <a:ext cx="11795759" cy="3428607"/>
          </a:xfrm>
          <a:prstGeom prst="rect">
            <a:avLst/>
          </a:prstGeom>
        </p:spPr>
        <p:txBody>
          <a:bodyPr rtlCol="0"/>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0" i="0" dirty="0">
                <a:solidFill>
                  <a:srgbClr val="000000"/>
                </a:solidFill>
                <a:effectLst/>
                <a:ea typeface="Calibri" panose="020F0502020204030204" pitchFamily="34" charset="0"/>
              </a:rPr>
              <a:t>Random Forest is an ensemble algorithm composed of multiple decision trees. Each decision tree in the Random Forest is trained independently using random sampling and random feature selection. During the training process, random subsets of the original dataset are sampled with replacement, and these subsets are used to grow individual decision trees. Additionally, at each split in the tree, a random subset of features is considered for determining the best split. The predictions of the individual decision trees are then combined to make a final prediction. In classification tasks, the most common predicted class among the trees is selected, while in regression tasks, the average or weighted average of the predicted values from the trees is calculated. Random Forests are known for their ability to reduce overfitting and improve generalization by combining the predictions of multiple trees. They are robust against noise and outliers and are widely used for various machine learning tasks, including classification, regression, and feature importance estimation.</a:t>
            </a:r>
            <a:endParaRPr lang="en-US" sz="2800" dirty="0">
              <a:ea typeface="Calibri" panose="020F0502020204030204" pitchFamily="34" charset="0"/>
            </a:endParaRPr>
          </a:p>
        </p:txBody>
      </p:sp>
      <p:pic>
        <p:nvPicPr>
          <p:cNvPr id="4" name="Resim 3" descr="ekran görüntüsü, renklilik, diyagram, metin içeren bir resim&#10;&#10;Açıklama otomatik olarak oluşturuldu">
            <a:extLst>
              <a:ext uri="{FF2B5EF4-FFF2-40B4-BE49-F238E27FC236}">
                <a16:creationId xmlns:a16="http://schemas.microsoft.com/office/drawing/2014/main" id="{FD69A821-BF23-C18C-B929-2D6C36F26866}"/>
              </a:ext>
            </a:extLst>
          </p:cNvPr>
          <p:cNvPicPr>
            <a:picLocks noChangeAspect="1"/>
          </p:cNvPicPr>
          <p:nvPr/>
        </p:nvPicPr>
        <p:blipFill>
          <a:blip r:embed="rId3"/>
          <a:stretch>
            <a:fillRect/>
          </a:stretch>
        </p:blipFill>
        <p:spPr>
          <a:xfrm>
            <a:off x="4397597" y="4700657"/>
            <a:ext cx="3396806" cy="1980916"/>
          </a:xfrm>
          <a:prstGeom prst="rect">
            <a:avLst/>
          </a:prstGeom>
        </p:spPr>
      </p:pic>
    </p:spTree>
    <p:extLst>
      <p:ext uri="{BB962C8B-B14F-4D97-AF65-F5344CB8AC3E}">
        <p14:creationId xmlns:p14="http://schemas.microsoft.com/office/powerpoint/2010/main" val="13449551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98</a:t>
            </a:fld>
            <a:endParaRPr lang="tr-TR" dirty="0">
              <a:solidFill>
                <a:schemeClr val="tx1"/>
              </a:solidFill>
            </a:endParaRPr>
          </a:p>
        </p:txBody>
      </p:sp>
      <p:pic>
        <p:nvPicPr>
          <p:cNvPr id="3" name="Resim 2">
            <a:extLst>
              <a:ext uri="{FF2B5EF4-FFF2-40B4-BE49-F238E27FC236}">
                <a16:creationId xmlns:a16="http://schemas.microsoft.com/office/drawing/2014/main" id="{D6E19B49-7907-CA08-7174-52A6F93E1E19}"/>
              </a:ext>
            </a:extLst>
          </p:cNvPr>
          <p:cNvPicPr>
            <a:picLocks noChangeAspect="1"/>
          </p:cNvPicPr>
          <p:nvPr/>
        </p:nvPicPr>
        <p:blipFill>
          <a:blip r:embed="rId3"/>
          <a:stretch>
            <a:fillRect/>
          </a:stretch>
        </p:blipFill>
        <p:spPr>
          <a:xfrm>
            <a:off x="353837" y="319088"/>
            <a:ext cx="11484326" cy="4848173"/>
          </a:xfrm>
          <a:prstGeom prst="rect">
            <a:avLst/>
          </a:prstGeom>
        </p:spPr>
      </p:pic>
      <p:pic>
        <p:nvPicPr>
          <p:cNvPr id="5" name="Resim 4">
            <a:extLst>
              <a:ext uri="{FF2B5EF4-FFF2-40B4-BE49-F238E27FC236}">
                <a16:creationId xmlns:a16="http://schemas.microsoft.com/office/drawing/2014/main" id="{86E490DA-2DAC-6B41-EA99-CFC5B93526AF}"/>
              </a:ext>
            </a:extLst>
          </p:cNvPr>
          <p:cNvPicPr>
            <a:picLocks noChangeAspect="1"/>
          </p:cNvPicPr>
          <p:nvPr/>
        </p:nvPicPr>
        <p:blipFill>
          <a:blip r:embed="rId4"/>
          <a:stretch>
            <a:fillRect/>
          </a:stretch>
        </p:blipFill>
        <p:spPr>
          <a:xfrm>
            <a:off x="8191342" y="4199603"/>
            <a:ext cx="3571468" cy="924528"/>
          </a:xfrm>
          <a:prstGeom prst="rect">
            <a:avLst/>
          </a:prstGeom>
        </p:spPr>
      </p:pic>
      <p:sp>
        <p:nvSpPr>
          <p:cNvPr id="6" name="Metin kutusu 5">
            <a:extLst>
              <a:ext uri="{FF2B5EF4-FFF2-40B4-BE49-F238E27FC236}">
                <a16:creationId xmlns:a16="http://schemas.microsoft.com/office/drawing/2014/main" id="{A81CBC35-04F2-2837-3720-FD18D98C1073}"/>
              </a:ext>
            </a:extLst>
          </p:cNvPr>
          <p:cNvSpPr txBox="1"/>
          <p:nvPr/>
        </p:nvSpPr>
        <p:spPr>
          <a:xfrm>
            <a:off x="195072" y="5383908"/>
            <a:ext cx="11795760" cy="1015663"/>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this case, the Random Forest model achieved relatively high performance on the test data without applying PCA. The scores for accuracy, precision, recall, and F1 indicate that the model performed well in predicting the target variable.</a:t>
            </a:r>
          </a:p>
        </p:txBody>
      </p:sp>
      <p:sp>
        <p:nvSpPr>
          <p:cNvPr id="2" name="Metin kutusu 1">
            <a:extLst>
              <a:ext uri="{FF2B5EF4-FFF2-40B4-BE49-F238E27FC236}">
                <a16:creationId xmlns:a16="http://schemas.microsoft.com/office/drawing/2014/main" id="{F7555FCE-2D68-6635-D032-EB0706C7F769}"/>
              </a:ext>
            </a:extLst>
          </p:cNvPr>
          <p:cNvSpPr txBox="1"/>
          <p:nvPr/>
        </p:nvSpPr>
        <p:spPr>
          <a:xfrm>
            <a:off x="8534400" y="6321365"/>
            <a:ext cx="356270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Now let's try to fix our score</a:t>
            </a:r>
            <a:r>
              <a:rPr lang="tr-TR" sz="2000" dirty="0">
                <a:latin typeface="Calibri" panose="020F0502020204030204" pitchFamily="34" charset="0"/>
                <a:ea typeface="Calibri" panose="020F0502020204030204" pitchFamily="34" charset="0"/>
                <a:cs typeface="Calibri" panose="020F0502020204030204" pitchFamily="34" charset="0"/>
              </a:rPr>
              <a:t>s</a:t>
            </a:r>
            <a:r>
              <a:rPr lang="en-US" sz="2000" dirty="0">
                <a:latin typeface="Calibri" panose="020F0502020204030204" pitchFamily="34" charset="0"/>
                <a:ea typeface="Calibri" panose="020F0502020204030204" pitchFamily="34" charset="0"/>
                <a:cs typeface="Calibri" panose="020F0502020204030204" pitchFamily="34" charset="0"/>
              </a:rPr>
              <a:t>.</a:t>
            </a:r>
            <a:endParaRPr lang="tr-TR"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İkizkenar Üçgen 3">
            <a:extLst>
              <a:ext uri="{FF2B5EF4-FFF2-40B4-BE49-F238E27FC236}">
                <a16:creationId xmlns:a16="http://schemas.microsoft.com/office/drawing/2014/main" id="{71316032-2E48-2172-7162-3B91DD1FF30B}"/>
              </a:ext>
            </a:extLst>
          </p:cNvPr>
          <p:cNvSpPr/>
          <p:nvPr/>
        </p:nvSpPr>
        <p:spPr>
          <a:xfrm rot="5216308">
            <a:off x="8198157" y="6371250"/>
            <a:ext cx="353683" cy="3003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492120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06B786C7-B8F9-4072-AAAA-17258464D730}" type="slidenum">
              <a:rPr lang="tr-TR" smtClean="0">
                <a:solidFill>
                  <a:schemeClr val="tx1"/>
                </a:solidFill>
              </a:rPr>
              <a:pPr lvl="0" rtl="0">
                <a:spcAft>
                  <a:spcPts val="600"/>
                </a:spcAft>
              </a:pPr>
              <a:t>99</a:t>
            </a:fld>
            <a:endParaRPr lang="tr-TR" dirty="0">
              <a:solidFill>
                <a:schemeClr val="tx1"/>
              </a:solidFill>
            </a:endParaRPr>
          </a:p>
        </p:txBody>
      </p:sp>
      <p:pic>
        <p:nvPicPr>
          <p:cNvPr id="4" name="Resim 3">
            <a:extLst>
              <a:ext uri="{FF2B5EF4-FFF2-40B4-BE49-F238E27FC236}">
                <a16:creationId xmlns:a16="http://schemas.microsoft.com/office/drawing/2014/main" id="{BBE07E3F-6A05-F6F2-935B-2A0A0B5D1773}"/>
              </a:ext>
            </a:extLst>
          </p:cNvPr>
          <p:cNvPicPr>
            <a:picLocks noChangeAspect="1"/>
          </p:cNvPicPr>
          <p:nvPr/>
        </p:nvPicPr>
        <p:blipFill>
          <a:blip r:embed="rId3"/>
          <a:stretch>
            <a:fillRect/>
          </a:stretch>
        </p:blipFill>
        <p:spPr>
          <a:xfrm>
            <a:off x="943861" y="266121"/>
            <a:ext cx="10304276" cy="4386766"/>
          </a:xfrm>
          <a:prstGeom prst="rect">
            <a:avLst/>
          </a:prstGeom>
        </p:spPr>
      </p:pic>
      <p:pic>
        <p:nvPicPr>
          <p:cNvPr id="6" name="Resim 5">
            <a:extLst>
              <a:ext uri="{FF2B5EF4-FFF2-40B4-BE49-F238E27FC236}">
                <a16:creationId xmlns:a16="http://schemas.microsoft.com/office/drawing/2014/main" id="{8B6203B0-0436-22D3-6999-682380D3071E}"/>
              </a:ext>
            </a:extLst>
          </p:cNvPr>
          <p:cNvPicPr>
            <a:picLocks noChangeAspect="1"/>
          </p:cNvPicPr>
          <p:nvPr/>
        </p:nvPicPr>
        <p:blipFill>
          <a:blip r:embed="rId4"/>
          <a:stretch>
            <a:fillRect/>
          </a:stretch>
        </p:blipFill>
        <p:spPr>
          <a:xfrm>
            <a:off x="7693094" y="3639851"/>
            <a:ext cx="3460885" cy="917196"/>
          </a:xfrm>
          <a:prstGeom prst="rect">
            <a:avLst/>
          </a:prstGeom>
        </p:spPr>
      </p:pic>
      <p:sp>
        <p:nvSpPr>
          <p:cNvPr id="9" name="Metin kutusu 8">
            <a:extLst>
              <a:ext uri="{FF2B5EF4-FFF2-40B4-BE49-F238E27FC236}">
                <a16:creationId xmlns:a16="http://schemas.microsoft.com/office/drawing/2014/main" id="{0AB6FC9C-011B-2522-97A0-EC0C8D482081}"/>
              </a:ext>
            </a:extLst>
          </p:cNvPr>
          <p:cNvSpPr txBox="1"/>
          <p:nvPr/>
        </p:nvSpPr>
        <p:spPr>
          <a:xfrm>
            <a:off x="198119" y="4582428"/>
            <a:ext cx="11795760" cy="1938992"/>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When PCA was applied with 3 principal components, the performance of the </a:t>
            </a:r>
            <a:r>
              <a:rPr lang="tr-TR"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RF </a:t>
            </a: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model decreased compared to the previous case without PCA. The scores for accuracy, precision, recall, and F1 are lower, indicating that the model's predictive power diminished after reducing the dimensionality of the data using PCA.</a:t>
            </a:r>
          </a:p>
          <a:p>
            <a:pPr marL="0" algn="l" rtl="0" eaLnBrk="1" latinLnBrk="0" hangingPunct="1">
              <a:spcBef>
                <a:spcPts val="0"/>
              </a:spcBef>
              <a:spcAft>
                <a:spcPts val="0"/>
              </a:spcAft>
            </a:pP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summary, the </a:t>
            </a:r>
            <a:r>
              <a:rPr lang="tr-TR"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RF </a:t>
            </a:r>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model performed better on the dataset without PCA, achieving higher accuracy, precision, recall, and F1 scores. This suggests that the original features had important information for the classification task, and reducing the dimensionality with PCA did not improve the model's performance in this case.</a:t>
            </a:r>
          </a:p>
        </p:txBody>
      </p:sp>
      <p:sp>
        <p:nvSpPr>
          <p:cNvPr id="10" name="Metin kutusu 9">
            <a:extLst>
              <a:ext uri="{FF2B5EF4-FFF2-40B4-BE49-F238E27FC236}">
                <a16:creationId xmlns:a16="http://schemas.microsoft.com/office/drawing/2014/main" id="{3CC99C53-94F0-E2E7-C970-1AEBBE64C7CC}"/>
              </a:ext>
            </a:extLst>
          </p:cNvPr>
          <p:cNvSpPr txBox="1"/>
          <p:nvPr/>
        </p:nvSpPr>
        <p:spPr>
          <a:xfrm>
            <a:off x="2646870" y="0"/>
            <a:ext cx="6898257" cy="400110"/>
          </a:xfrm>
          <a:prstGeom prst="rect">
            <a:avLst/>
          </a:prstGeom>
          <a:noFill/>
        </p:spPr>
        <p:txBody>
          <a:bodyPr wrap="square">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Random Forest with PCA</a:t>
            </a:r>
          </a:p>
        </p:txBody>
      </p:sp>
    </p:spTree>
    <p:extLst>
      <p:ext uri="{BB962C8B-B14F-4D97-AF65-F5344CB8AC3E}">
        <p14:creationId xmlns:p14="http://schemas.microsoft.com/office/powerpoint/2010/main" val="3950349159"/>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627_TF89117832_Win32" id="{DE766C49-5C54-43FE-A926-D5C0B4A5282A}" vid="{63213D4C-E94D-4031-90CE-8B400CEC96E8}"/>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5CCB28C-7D26-4A36-9CFC-D739C28F3D1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Renkli blok tasarımı</Template>
  <TotalTime>453</TotalTime>
  <Words>6291</Words>
  <Application>Microsoft Office PowerPoint</Application>
  <PresentationFormat>Geniş ekran</PresentationFormat>
  <Paragraphs>465</Paragraphs>
  <Slides>120</Slides>
  <Notes>120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120</vt:i4>
      </vt:variant>
    </vt:vector>
  </HeadingPairs>
  <TitlesOfParts>
    <vt:vector size="125" baseType="lpstr">
      <vt:lpstr>Arial</vt:lpstr>
      <vt:lpstr>Avenir Next LT Pro</vt:lpstr>
      <vt:lpstr>Calibri</vt:lpstr>
      <vt:lpstr>Helvetica Neue</vt:lpstr>
      <vt:lpstr>ColorBlockVTI</vt:lpstr>
      <vt:lpstr>Machine Learning And Data Analysis</vt:lpstr>
      <vt:lpstr>import libraries</vt:lpstr>
      <vt:lpstr>Data Collection</vt:lpstr>
      <vt:lpstr>PowerPoint Sunusu</vt:lpstr>
      <vt:lpstr>PowerPoint Sunusu</vt:lpstr>
      <vt:lpstr>Data Collection</vt:lpstr>
      <vt:lpstr>Data Collection</vt:lpstr>
      <vt:lpstr>Data Collection</vt:lpstr>
      <vt:lpstr>Data Collection</vt:lpstr>
      <vt:lpstr>PowerPoint Sunusu</vt:lpstr>
      <vt:lpstr>Select Target Value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Pre-Processing</vt:lpstr>
      <vt:lpstr>PowerPoint Sunusu</vt:lpstr>
      <vt:lpstr>PowerPoint Sunusu</vt:lpstr>
      <vt:lpstr>PowerPoint Sunusu</vt:lpstr>
      <vt:lpstr>Pre-Processing - Missing Value (pH) </vt:lpstr>
      <vt:lpstr>PowerPoint Sunusu</vt:lpstr>
      <vt:lpstr>Pre-Processing - Missing Value (Sulfate) </vt:lpstr>
      <vt:lpstr>PowerPoint Sunusu</vt:lpstr>
      <vt:lpstr>Pre-Processing - Missing Value (Trihalomethanes) </vt:lpstr>
      <vt:lpstr>PowerPoint Sunusu</vt:lpstr>
      <vt:lpstr>PowerPoint Sunusu</vt:lpstr>
      <vt:lpstr>PowerPoint Sunusu</vt:lpstr>
      <vt:lpstr>PowerPoint Sunusu</vt:lpstr>
      <vt:lpstr>PowerPoint Sunusu</vt:lpstr>
      <vt:lpstr>PowerPoint Sunusu</vt:lpstr>
      <vt:lpstr>PowerPoint Sunusu</vt:lpstr>
      <vt:lpstr>PowerPoint Sunusu</vt:lpstr>
      <vt:lpstr>Numerical Representations</vt:lpstr>
      <vt:lpstr>Correlation</vt:lpstr>
      <vt:lpstr>Correlation</vt:lpstr>
      <vt:lpstr>PowerPoint Sunusu</vt:lpstr>
      <vt:lpstr>PowerPoint Sunusu</vt:lpstr>
      <vt:lpstr>PowerPoint Sunusu</vt:lpstr>
      <vt:lpstr>Machine Learning Algorithms</vt:lpstr>
      <vt:lpstr>PowerPoint Sunusu</vt:lpstr>
      <vt:lpstr>Linear Regression</vt:lpstr>
      <vt:lpstr>Linear Regression</vt:lpstr>
      <vt:lpstr>PowerPoint Sunusu</vt:lpstr>
      <vt:lpstr>PowerPoint Sunusu</vt:lpstr>
      <vt:lpstr>PowerPoint Sunusu</vt:lpstr>
      <vt:lpstr>PowerPoint Sunusu</vt:lpstr>
      <vt:lpstr>PowerPoint Sunusu</vt:lpstr>
      <vt:lpstr>PowerPoint Sunusu</vt:lpstr>
      <vt:lpstr>Cross Validate</vt:lpstr>
      <vt:lpstr>Cross Validate</vt:lpstr>
      <vt:lpstr>PowerPoint Sunusu</vt:lpstr>
      <vt:lpstr>PowerPoint Sunusu</vt:lpstr>
      <vt:lpstr>KNN</vt:lpstr>
      <vt:lpstr>KNN</vt:lpstr>
      <vt:lpstr>PowerPoint Sunusu</vt:lpstr>
      <vt:lpstr>PowerPoint Sunusu</vt:lpstr>
      <vt:lpstr>PowerPoint Sunusu</vt:lpstr>
      <vt:lpstr>PowerPoint Sunusu</vt:lpstr>
      <vt:lpstr>PowerPoint Sunusu</vt:lpstr>
      <vt:lpstr>PowerPoint Sunusu</vt:lpstr>
      <vt:lpstr>PowerPoint Sunusu</vt:lpstr>
      <vt:lpstr>Decision Tree</vt:lpstr>
      <vt:lpstr>Decision Tree</vt:lpstr>
      <vt:lpstr>PowerPoint Sunusu</vt:lpstr>
      <vt:lpstr>PowerPoint Sunusu</vt:lpstr>
      <vt:lpstr>PCA</vt:lpstr>
      <vt:lpstr>PCA</vt:lpstr>
      <vt:lpstr>PowerPoint Sunusu</vt:lpstr>
      <vt:lpstr>PowerPoint Sunusu</vt:lpstr>
      <vt:lpstr>PowerPoint Sunusu</vt:lpstr>
      <vt:lpstr>PowerPoint Sunusu</vt:lpstr>
      <vt:lpstr>Random Forest</vt:lpstr>
      <vt:lpstr>Random Forest</vt:lpstr>
      <vt:lpstr>PowerPoint Sunusu</vt:lpstr>
      <vt:lpstr>PowerPoint Sunusu</vt:lpstr>
      <vt:lpstr>Support Vector Machines</vt:lpstr>
      <vt:lpstr>Support Vector Machines</vt:lpstr>
      <vt:lpstr>PowerPoint Sunusu</vt:lpstr>
      <vt:lpstr>PowerPoint Sunusu</vt:lpstr>
      <vt:lpstr>PowerPoint Sunusu</vt:lpstr>
      <vt:lpstr>Clustering</vt:lpstr>
      <vt:lpstr>Clustering</vt:lpstr>
      <vt:lpstr>Clustering</vt:lpstr>
      <vt:lpstr>PowerPoint Sunusu</vt:lpstr>
      <vt:lpstr>Logistic Regression</vt:lpstr>
      <vt:lpstr>Logistic Regression</vt:lpstr>
      <vt:lpstr>PowerPoint Sunusu</vt:lpstr>
      <vt:lpstr>PowerPoint Sunusu</vt:lpstr>
      <vt:lpstr>PowerPoint Sunusu</vt:lpstr>
      <vt:lpstr>Gaussian Naive Bayes</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Sunu başlığı</dc:title>
  <dc:creator>Akın Kemal DOĞANGÜN</dc:creator>
  <cp:lastModifiedBy>Akın Kemal DOĞANGÜN</cp:lastModifiedBy>
  <cp:revision>9</cp:revision>
  <dcterms:created xsi:type="dcterms:W3CDTF">2023-06-02T11:26:44Z</dcterms:created>
  <dcterms:modified xsi:type="dcterms:W3CDTF">2023-06-02T21:07:56Z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